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9"/>
  </p:notesMasterIdLst>
  <p:sldIdLst>
    <p:sldId id="256" r:id="rId2"/>
    <p:sldId id="271" r:id="rId3"/>
    <p:sldId id="269" r:id="rId4"/>
    <p:sldId id="272" r:id="rId5"/>
    <p:sldId id="273" r:id="rId6"/>
    <p:sldId id="274" r:id="rId7"/>
    <p:sldId id="260" r:id="rId8"/>
    <p:sldId id="259" r:id="rId9"/>
    <p:sldId id="261" r:id="rId10"/>
    <p:sldId id="262" r:id="rId11"/>
    <p:sldId id="263" r:id="rId12"/>
    <p:sldId id="265" r:id="rId13"/>
    <p:sldId id="276" r:id="rId14"/>
    <p:sldId id="275" r:id="rId15"/>
    <p:sldId id="266" r:id="rId16"/>
    <p:sldId id="267" r:id="rId17"/>
    <p:sldId id="268" r:id="rId1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6309" autoAdjust="0"/>
  </p:normalViewPr>
  <p:slideViewPr>
    <p:cSldViewPr snapToGrid="0">
      <p:cViewPr varScale="1">
        <p:scale>
          <a:sx n="58" d="100"/>
          <a:sy n="58" d="100"/>
        </p:scale>
        <p:origin x="964" y="4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CFEC45C-1EB5-4CC4-A265-FF706FFF6746}" type="datetimeFigureOut">
              <a:rPr lang="zh-CN" altLang="en-US" smtClean="0"/>
              <a:t>2022/5/5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30C5E17-32D2-4B1C-88F8-452E891702BA}" type="slidenum">
              <a:rPr lang="zh-CN" altLang="en-US" smtClean="0"/>
              <a:t>‹#›</a:t>
            </a:fld>
            <a:endParaRPr lang="zh-CN" altLang="en-US"/>
          </a:p>
        </p:txBody>
      </p:sp>
    </p:spTree>
    <p:extLst>
      <p:ext uri="{BB962C8B-B14F-4D97-AF65-F5344CB8AC3E}">
        <p14:creationId xmlns:p14="http://schemas.microsoft.com/office/powerpoint/2010/main" val="28723986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30C5E17-32D2-4B1C-88F8-452E891702BA}" type="slidenum">
              <a:rPr lang="zh-CN" altLang="en-US" smtClean="0"/>
              <a:t>2</a:t>
            </a:fld>
            <a:endParaRPr lang="zh-CN" altLang="en-US"/>
          </a:p>
        </p:txBody>
      </p:sp>
    </p:spTree>
    <p:extLst>
      <p:ext uri="{BB962C8B-B14F-4D97-AF65-F5344CB8AC3E}">
        <p14:creationId xmlns:p14="http://schemas.microsoft.com/office/powerpoint/2010/main" val="13289185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30C5E17-32D2-4B1C-88F8-452E891702BA}" type="slidenum">
              <a:rPr lang="zh-CN" altLang="en-US" smtClean="0"/>
              <a:t>12</a:t>
            </a:fld>
            <a:endParaRPr lang="zh-CN" altLang="en-US"/>
          </a:p>
        </p:txBody>
      </p:sp>
    </p:spTree>
    <p:extLst>
      <p:ext uri="{BB962C8B-B14F-4D97-AF65-F5344CB8AC3E}">
        <p14:creationId xmlns:p14="http://schemas.microsoft.com/office/powerpoint/2010/main" val="12283890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800" b="0" i="0" dirty="0">
                <a:solidFill>
                  <a:srgbClr val="000000"/>
                </a:solidFill>
                <a:effectLst/>
                <a:latin typeface="NimbusRomNo9L-Regu"/>
              </a:rPr>
              <a:t>Fourier transformation. First, suggested by many works,</a:t>
            </a:r>
            <a:r>
              <a:rPr lang="en-US" altLang="zh-CN" sz="2800" dirty="0"/>
              <a:t> </a:t>
            </a:r>
            <a:r>
              <a:rPr lang="en-US" altLang="zh-CN" sz="1800" b="0" i="0" dirty="0">
                <a:solidFill>
                  <a:srgbClr val="000000"/>
                </a:solidFill>
                <a:effectLst/>
                <a:latin typeface="NimbusRomNo9L-Regu"/>
              </a:rPr>
              <a:t>high-level semantics of the original signal are naturally preserved in the phase component of Fourier spectrum, while the amplitude component contains low-level statistics. Besides, Fourier basis are orthogonal, which can spontaneously discretize spatial domain content into individual frequency component in Fourier spectrum. Last, each frequency component in Fourier spectrum has the global vision, which of each is also, to put it another way, a high summary of whole image.</a:t>
            </a:r>
            <a:r>
              <a:rPr lang="en-US" altLang="zh-CN" dirty="0"/>
              <a:t> </a:t>
            </a:r>
            <a:br>
              <a:rPr lang="en-US" altLang="zh-CN" dirty="0"/>
            </a:br>
            <a:br>
              <a:rPr lang="en-US" altLang="zh-CN" dirty="0"/>
            </a:br>
            <a:br>
              <a:rPr lang="en-US" altLang="zh-CN" dirty="0"/>
            </a:br>
            <a:r>
              <a:rPr lang="en-US" altLang="zh-CN" dirty="0"/>
              <a:t>[1] </a:t>
            </a:r>
            <a:r>
              <a:rPr lang="en-US" altLang="zh-CN" sz="1800" b="0" i="0" dirty="0">
                <a:solidFill>
                  <a:srgbClr val="000000"/>
                </a:solidFill>
                <a:effectLst/>
                <a:latin typeface="NimbusRomNo9L-Regu"/>
              </a:rPr>
              <a:t>Structural sparseness and spatial phase alignment in natural scenes.</a:t>
            </a:r>
          </a:p>
          <a:p>
            <a:r>
              <a:rPr lang="en-US" altLang="zh-CN" sz="1800" b="0" i="0" dirty="0">
                <a:solidFill>
                  <a:srgbClr val="000000"/>
                </a:solidFill>
                <a:effectLst/>
                <a:latin typeface="NimbusRomNo9L-Regu"/>
              </a:rPr>
              <a:t>[2] Phase in speech and pictures.</a:t>
            </a:r>
            <a:r>
              <a:rPr lang="en-US" altLang="zh-CN" dirty="0"/>
              <a:t> </a:t>
            </a:r>
          </a:p>
          <a:p>
            <a:r>
              <a:rPr lang="en-US" altLang="zh-CN" dirty="0"/>
              <a:t>[3] </a:t>
            </a:r>
            <a:r>
              <a:rPr lang="en-US" altLang="zh-CN" sz="1800" b="0" i="0" dirty="0">
                <a:solidFill>
                  <a:srgbClr val="000000"/>
                </a:solidFill>
                <a:effectLst/>
                <a:latin typeface="NimbusRomNo9L-Regu"/>
              </a:rPr>
              <a:t>The importance of phase in signals.</a:t>
            </a:r>
          </a:p>
          <a:p>
            <a:r>
              <a:rPr lang="en-US" altLang="zh-CN" sz="1800" b="0" i="0" dirty="0">
                <a:solidFill>
                  <a:srgbClr val="000000"/>
                </a:solidFill>
                <a:effectLst/>
                <a:latin typeface="NimbusRomNo9L-Regu"/>
              </a:rPr>
              <a:t>[4] A demonstration of the visual importance and flexibility of spatial frequency amplitude and phase.</a:t>
            </a:r>
            <a:r>
              <a:rPr lang="en-US" altLang="zh-CN" dirty="0"/>
              <a:t> </a:t>
            </a:r>
            <a:br>
              <a:rPr lang="en-US" altLang="zh-CN" dirty="0"/>
            </a:br>
            <a:r>
              <a:rPr lang="en-US" altLang="zh-CN" dirty="0"/>
              <a:t>[5] The Devil is in the Frequency: Geminated Gestalt Autoencoder for Self-Supervised Visual Pre-Training.</a:t>
            </a:r>
            <a:br>
              <a:rPr lang="en-US" altLang="zh-CN" dirty="0"/>
            </a:br>
            <a:br>
              <a:rPr lang="en-US" altLang="zh-CN" dirty="0"/>
            </a:br>
            <a:endParaRPr lang="zh-CN" altLang="en-US" dirty="0"/>
          </a:p>
        </p:txBody>
      </p:sp>
      <p:sp>
        <p:nvSpPr>
          <p:cNvPr id="4" name="灯片编号占位符 3"/>
          <p:cNvSpPr>
            <a:spLocks noGrp="1"/>
          </p:cNvSpPr>
          <p:nvPr>
            <p:ph type="sldNum" sz="quarter" idx="5"/>
          </p:nvPr>
        </p:nvSpPr>
        <p:spPr/>
        <p:txBody>
          <a:bodyPr/>
          <a:lstStyle/>
          <a:p>
            <a:fld id="{630C5E17-32D2-4B1C-88F8-452E891702BA}" type="slidenum">
              <a:rPr lang="zh-CN" altLang="en-US" smtClean="0"/>
              <a:t>13</a:t>
            </a:fld>
            <a:endParaRPr lang="zh-CN" altLang="en-US"/>
          </a:p>
        </p:txBody>
      </p:sp>
    </p:spTree>
    <p:extLst>
      <p:ext uri="{BB962C8B-B14F-4D97-AF65-F5344CB8AC3E}">
        <p14:creationId xmlns:p14="http://schemas.microsoft.com/office/powerpoint/2010/main" val="10546233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HOG</a:t>
            </a:r>
          </a:p>
          <a:p>
            <a:r>
              <a:rPr lang="en-US" altLang="zh-CN" dirty="0"/>
              <a:t>[</a:t>
            </a:r>
            <a:r>
              <a:rPr lang="en-US" altLang="zh-CN"/>
              <a:t>1] Masked Feature Prediction for Self-Supervised Visual Pre-Training.</a:t>
            </a:r>
            <a:endParaRPr lang="zh-CN" altLang="en-US" dirty="0"/>
          </a:p>
        </p:txBody>
      </p:sp>
      <p:sp>
        <p:nvSpPr>
          <p:cNvPr id="4" name="灯片编号占位符 3"/>
          <p:cNvSpPr>
            <a:spLocks noGrp="1"/>
          </p:cNvSpPr>
          <p:nvPr>
            <p:ph type="sldNum" sz="quarter" idx="5"/>
          </p:nvPr>
        </p:nvSpPr>
        <p:spPr/>
        <p:txBody>
          <a:bodyPr/>
          <a:lstStyle/>
          <a:p>
            <a:fld id="{630C5E17-32D2-4B1C-88F8-452E891702BA}" type="slidenum">
              <a:rPr lang="zh-CN" altLang="en-US" smtClean="0"/>
              <a:t>14</a:t>
            </a:fld>
            <a:endParaRPr lang="zh-CN" altLang="en-US"/>
          </a:p>
        </p:txBody>
      </p:sp>
    </p:spTree>
    <p:extLst>
      <p:ext uri="{BB962C8B-B14F-4D97-AF65-F5344CB8AC3E}">
        <p14:creationId xmlns:p14="http://schemas.microsoft.com/office/powerpoint/2010/main" val="37492664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30C5E17-32D2-4B1C-88F8-452E891702BA}" type="slidenum">
              <a:rPr lang="zh-CN" altLang="en-US" smtClean="0"/>
              <a:t>15</a:t>
            </a:fld>
            <a:endParaRPr lang="zh-CN" altLang="en-US"/>
          </a:p>
        </p:txBody>
      </p:sp>
    </p:spTree>
    <p:extLst>
      <p:ext uri="{BB962C8B-B14F-4D97-AF65-F5344CB8AC3E}">
        <p14:creationId xmlns:p14="http://schemas.microsoft.com/office/powerpoint/2010/main" val="39235095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30C5E17-32D2-4B1C-88F8-452E891702BA}" type="slidenum">
              <a:rPr lang="zh-CN" altLang="en-US" smtClean="0"/>
              <a:t>16</a:t>
            </a:fld>
            <a:endParaRPr lang="zh-CN" altLang="en-US"/>
          </a:p>
        </p:txBody>
      </p:sp>
    </p:spTree>
    <p:extLst>
      <p:ext uri="{BB962C8B-B14F-4D97-AF65-F5344CB8AC3E}">
        <p14:creationId xmlns:p14="http://schemas.microsoft.com/office/powerpoint/2010/main" val="11494381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30C5E17-32D2-4B1C-88F8-452E891702BA}" type="slidenum">
              <a:rPr lang="zh-CN" altLang="en-US" smtClean="0"/>
              <a:t>17</a:t>
            </a:fld>
            <a:endParaRPr lang="zh-CN" altLang="en-US"/>
          </a:p>
        </p:txBody>
      </p:sp>
    </p:spTree>
    <p:extLst>
      <p:ext uri="{BB962C8B-B14F-4D97-AF65-F5344CB8AC3E}">
        <p14:creationId xmlns:p14="http://schemas.microsoft.com/office/powerpoint/2010/main" val="9267362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30C5E17-32D2-4B1C-88F8-452E891702BA}" type="slidenum">
              <a:rPr lang="zh-CN" altLang="en-US" smtClean="0"/>
              <a:t>3</a:t>
            </a:fld>
            <a:endParaRPr lang="zh-CN" altLang="en-US"/>
          </a:p>
        </p:txBody>
      </p:sp>
    </p:spTree>
    <p:extLst>
      <p:ext uri="{BB962C8B-B14F-4D97-AF65-F5344CB8AC3E}">
        <p14:creationId xmlns:p14="http://schemas.microsoft.com/office/powerpoint/2010/main" val="41995115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30C5E17-32D2-4B1C-88F8-452E891702BA}" type="slidenum">
              <a:rPr lang="zh-CN" altLang="en-US" smtClean="0"/>
              <a:t>4</a:t>
            </a:fld>
            <a:endParaRPr lang="zh-CN" altLang="en-US"/>
          </a:p>
        </p:txBody>
      </p:sp>
    </p:spTree>
    <p:extLst>
      <p:ext uri="{BB962C8B-B14F-4D97-AF65-F5344CB8AC3E}">
        <p14:creationId xmlns:p14="http://schemas.microsoft.com/office/powerpoint/2010/main" val="1992338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30C5E17-32D2-4B1C-88F8-452E891702BA}" type="slidenum">
              <a:rPr lang="zh-CN" altLang="en-US" smtClean="0"/>
              <a:t>5</a:t>
            </a:fld>
            <a:endParaRPr lang="zh-CN" altLang="en-US"/>
          </a:p>
        </p:txBody>
      </p:sp>
    </p:spTree>
    <p:extLst>
      <p:ext uri="{BB962C8B-B14F-4D97-AF65-F5344CB8AC3E}">
        <p14:creationId xmlns:p14="http://schemas.microsoft.com/office/powerpoint/2010/main" val="26110388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30C5E17-32D2-4B1C-88F8-452E891702BA}" type="slidenum">
              <a:rPr lang="zh-CN" altLang="en-US" smtClean="0"/>
              <a:t>6</a:t>
            </a:fld>
            <a:endParaRPr lang="zh-CN" altLang="en-US"/>
          </a:p>
        </p:txBody>
      </p:sp>
    </p:spTree>
    <p:extLst>
      <p:ext uri="{BB962C8B-B14F-4D97-AF65-F5344CB8AC3E}">
        <p14:creationId xmlns:p14="http://schemas.microsoft.com/office/powerpoint/2010/main" val="9527549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30C5E17-32D2-4B1C-88F8-452E891702BA}" type="slidenum">
              <a:rPr lang="zh-CN" altLang="en-US" smtClean="0"/>
              <a:t>8</a:t>
            </a:fld>
            <a:endParaRPr lang="zh-CN" altLang="en-US"/>
          </a:p>
        </p:txBody>
      </p:sp>
    </p:spTree>
    <p:extLst>
      <p:ext uri="{BB962C8B-B14F-4D97-AF65-F5344CB8AC3E}">
        <p14:creationId xmlns:p14="http://schemas.microsoft.com/office/powerpoint/2010/main" val="14729502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30C5E17-32D2-4B1C-88F8-452E891702BA}" type="slidenum">
              <a:rPr lang="zh-CN" altLang="en-US" smtClean="0"/>
              <a:t>9</a:t>
            </a:fld>
            <a:endParaRPr lang="zh-CN" altLang="en-US"/>
          </a:p>
        </p:txBody>
      </p:sp>
    </p:spTree>
    <p:extLst>
      <p:ext uri="{BB962C8B-B14F-4D97-AF65-F5344CB8AC3E}">
        <p14:creationId xmlns:p14="http://schemas.microsoft.com/office/powerpoint/2010/main" val="13577294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30C5E17-32D2-4B1C-88F8-452E891702BA}" type="slidenum">
              <a:rPr lang="zh-CN" altLang="en-US" smtClean="0"/>
              <a:t>10</a:t>
            </a:fld>
            <a:endParaRPr lang="zh-CN" altLang="en-US"/>
          </a:p>
        </p:txBody>
      </p:sp>
    </p:spTree>
    <p:extLst>
      <p:ext uri="{BB962C8B-B14F-4D97-AF65-F5344CB8AC3E}">
        <p14:creationId xmlns:p14="http://schemas.microsoft.com/office/powerpoint/2010/main" val="28940649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30C5E17-32D2-4B1C-88F8-452E891702BA}" type="slidenum">
              <a:rPr lang="zh-CN" altLang="en-US" smtClean="0"/>
              <a:t>11</a:t>
            </a:fld>
            <a:endParaRPr lang="zh-CN" altLang="en-US"/>
          </a:p>
        </p:txBody>
      </p:sp>
    </p:spTree>
    <p:extLst>
      <p:ext uri="{BB962C8B-B14F-4D97-AF65-F5344CB8AC3E}">
        <p14:creationId xmlns:p14="http://schemas.microsoft.com/office/powerpoint/2010/main" val="35213127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F8795A-1038-468D-AB90-D34599A663A2}"/>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34B1F7B-4F38-4CD0-9144-15A672162D4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891A340-1570-4DD7-911D-3517FAC33C29}"/>
              </a:ext>
            </a:extLst>
          </p:cNvPr>
          <p:cNvSpPr>
            <a:spLocks noGrp="1"/>
          </p:cNvSpPr>
          <p:nvPr>
            <p:ph type="dt" sz="half" idx="10"/>
          </p:nvPr>
        </p:nvSpPr>
        <p:spPr/>
        <p:txBody>
          <a:bodyPr/>
          <a:lstStyle/>
          <a:p>
            <a:fld id="{9C41DBAA-C24B-4BF8-B1BB-8DFE55BEDB13}" type="datetimeFigureOut">
              <a:rPr lang="zh-CN" altLang="en-US" smtClean="0"/>
              <a:t>2022/5/5</a:t>
            </a:fld>
            <a:endParaRPr lang="zh-CN" altLang="en-US"/>
          </a:p>
        </p:txBody>
      </p:sp>
      <p:sp>
        <p:nvSpPr>
          <p:cNvPr id="5" name="页脚占位符 4">
            <a:extLst>
              <a:ext uri="{FF2B5EF4-FFF2-40B4-BE49-F238E27FC236}">
                <a16:creationId xmlns:a16="http://schemas.microsoft.com/office/drawing/2014/main" id="{9CD323A6-A9C7-46EC-A013-3C8108C722C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3039841-34E6-4CC7-AF9F-9D6D5DD5D258}"/>
              </a:ext>
            </a:extLst>
          </p:cNvPr>
          <p:cNvSpPr>
            <a:spLocks noGrp="1"/>
          </p:cNvSpPr>
          <p:nvPr>
            <p:ph type="sldNum" sz="quarter" idx="12"/>
          </p:nvPr>
        </p:nvSpPr>
        <p:spPr/>
        <p:txBody>
          <a:bodyPr/>
          <a:lstStyle/>
          <a:p>
            <a:fld id="{6B52E0B3-88F0-462D-B2BD-92F3601DFC89}" type="slidenum">
              <a:rPr lang="zh-CN" altLang="en-US" smtClean="0"/>
              <a:t>‹#›</a:t>
            </a:fld>
            <a:endParaRPr lang="zh-CN" altLang="en-US"/>
          </a:p>
        </p:txBody>
      </p:sp>
    </p:spTree>
    <p:extLst>
      <p:ext uri="{BB962C8B-B14F-4D97-AF65-F5344CB8AC3E}">
        <p14:creationId xmlns:p14="http://schemas.microsoft.com/office/powerpoint/2010/main" val="30512165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060FCAA-95B5-485A-ABF2-C35179A34D8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B962139-ABA3-4C92-B6FD-21BB1E0555E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0C9CDA0-FEF0-4C14-8A2C-C8393DA383E2}"/>
              </a:ext>
            </a:extLst>
          </p:cNvPr>
          <p:cNvSpPr>
            <a:spLocks noGrp="1"/>
          </p:cNvSpPr>
          <p:nvPr>
            <p:ph type="dt" sz="half" idx="10"/>
          </p:nvPr>
        </p:nvSpPr>
        <p:spPr/>
        <p:txBody>
          <a:bodyPr/>
          <a:lstStyle/>
          <a:p>
            <a:fld id="{9C41DBAA-C24B-4BF8-B1BB-8DFE55BEDB13}" type="datetimeFigureOut">
              <a:rPr lang="zh-CN" altLang="en-US" smtClean="0"/>
              <a:t>2022/5/5</a:t>
            </a:fld>
            <a:endParaRPr lang="zh-CN" altLang="en-US"/>
          </a:p>
        </p:txBody>
      </p:sp>
      <p:sp>
        <p:nvSpPr>
          <p:cNvPr id="5" name="页脚占位符 4">
            <a:extLst>
              <a:ext uri="{FF2B5EF4-FFF2-40B4-BE49-F238E27FC236}">
                <a16:creationId xmlns:a16="http://schemas.microsoft.com/office/drawing/2014/main" id="{E4538CEC-7EEB-4B27-B1E1-91A82D255A5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52AC819-F7EC-473E-B521-E310A57E93E2}"/>
              </a:ext>
            </a:extLst>
          </p:cNvPr>
          <p:cNvSpPr>
            <a:spLocks noGrp="1"/>
          </p:cNvSpPr>
          <p:nvPr>
            <p:ph type="sldNum" sz="quarter" idx="12"/>
          </p:nvPr>
        </p:nvSpPr>
        <p:spPr/>
        <p:txBody>
          <a:bodyPr/>
          <a:lstStyle/>
          <a:p>
            <a:fld id="{6B52E0B3-88F0-462D-B2BD-92F3601DFC89}" type="slidenum">
              <a:rPr lang="zh-CN" altLang="en-US" smtClean="0"/>
              <a:t>‹#›</a:t>
            </a:fld>
            <a:endParaRPr lang="zh-CN" altLang="en-US"/>
          </a:p>
        </p:txBody>
      </p:sp>
    </p:spTree>
    <p:extLst>
      <p:ext uri="{BB962C8B-B14F-4D97-AF65-F5344CB8AC3E}">
        <p14:creationId xmlns:p14="http://schemas.microsoft.com/office/powerpoint/2010/main" val="24936922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C5CD085-59F2-4649-BA96-AB1FAF1240CD}"/>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B477514-AB56-46A9-919A-031739162113}"/>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56CD114-0E20-44A9-8EA1-E5B3FD0A73FC}"/>
              </a:ext>
            </a:extLst>
          </p:cNvPr>
          <p:cNvSpPr>
            <a:spLocks noGrp="1"/>
          </p:cNvSpPr>
          <p:nvPr>
            <p:ph type="dt" sz="half" idx="10"/>
          </p:nvPr>
        </p:nvSpPr>
        <p:spPr/>
        <p:txBody>
          <a:bodyPr/>
          <a:lstStyle/>
          <a:p>
            <a:fld id="{9C41DBAA-C24B-4BF8-B1BB-8DFE55BEDB13}" type="datetimeFigureOut">
              <a:rPr lang="zh-CN" altLang="en-US" smtClean="0"/>
              <a:t>2022/5/5</a:t>
            </a:fld>
            <a:endParaRPr lang="zh-CN" altLang="en-US"/>
          </a:p>
        </p:txBody>
      </p:sp>
      <p:sp>
        <p:nvSpPr>
          <p:cNvPr id="5" name="页脚占位符 4">
            <a:extLst>
              <a:ext uri="{FF2B5EF4-FFF2-40B4-BE49-F238E27FC236}">
                <a16:creationId xmlns:a16="http://schemas.microsoft.com/office/drawing/2014/main" id="{13374892-D498-4049-81E1-171937225A0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76854F0-A5B1-4D90-BB84-C91CF22D852A}"/>
              </a:ext>
            </a:extLst>
          </p:cNvPr>
          <p:cNvSpPr>
            <a:spLocks noGrp="1"/>
          </p:cNvSpPr>
          <p:nvPr>
            <p:ph type="sldNum" sz="quarter" idx="12"/>
          </p:nvPr>
        </p:nvSpPr>
        <p:spPr/>
        <p:txBody>
          <a:bodyPr/>
          <a:lstStyle/>
          <a:p>
            <a:fld id="{6B52E0B3-88F0-462D-B2BD-92F3601DFC89}" type="slidenum">
              <a:rPr lang="zh-CN" altLang="en-US" smtClean="0"/>
              <a:t>‹#›</a:t>
            </a:fld>
            <a:endParaRPr lang="zh-CN" altLang="en-US"/>
          </a:p>
        </p:txBody>
      </p:sp>
    </p:spTree>
    <p:extLst>
      <p:ext uri="{BB962C8B-B14F-4D97-AF65-F5344CB8AC3E}">
        <p14:creationId xmlns:p14="http://schemas.microsoft.com/office/powerpoint/2010/main" val="23868676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C396EF-C494-44D8-8B4A-CA078220C65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0041774-B57A-4F33-946C-3A684E21434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6B4FAB7-6D51-4736-B779-0D43BBA8A599}"/>
              </a:ext>
            </a:extLst>
          </p:cNvPr>
          <p:cNvSpPr>
            <a:spLocks noGrp="1"/>
          </p:cNvSpPr>
          <p:nvPr>
            <p:ph type="dt" sz="half" idx="10"/>
          </p:nvPr>
        </p:nvSpPr>
        <p:spPr/>
        <p:txBody>
          <a:bodyPr/>
          <a:lstStyle/>
          <a:p>
            <a:fld id="{9C41DBAA-C24B-4BF8-B1BB-8DFE55BEDB13}" type="datetimeFigureOut">
              <a:rPr lang="zh-CN" altLang="en-US" smtClean="0"/>
              <a:t>2022/5/5</a:t>
            </a:fld>
            <a:endParaRPr lang="zh-CN" altLang="en-US"/>
          </a:p>
        </p:txBody>
      </p:sp>
      <p:sp>
        <p:nvSpPr>
          <p:cNvPr id="5" name="页脚占位符 4">
            <a:extLst>
              <a:ext uri="{FF2B5EF4-FFF2-40B4-BE49-F238E27FC236}">
                <a16:creationId xmlns:a16="http://schemas.microsoft.com/office/drawing/2014/main" id="{4DF0E8D4-EC4A-40FB-B78E-1360497129F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4E76D65-0186-4C58-8745-64769BD0B418}"/>
              </a:ext>
            </a:extLst>
          </p:cNvPr>
          <p:cNvSpPr>
            <a:spLocks noGrp="1"/>
          </p:cNvSpPr>
          <p:nvPr>
            <p:ph type="sldNum" sz="quarter" idx="12"/>
          </p:nvPr>
        </p:nvSpPr>
        <p:spPr/>
        <p:txBody>
          <a:bodyPr/>
          <a:lstStyle/>
          <a:p>
            <a:fld id="{6B52E0B3-88F0-462D-B2BD-92F3601DFC89}" type="slidenum">
              <a:rPr lang="zh-CN" altLang="en-US" smtClean="0"/>
              <a:t>‹#›</a:t>
            </a:fld>
            <a:endParaRPr lang="zh-CN" altLang="en-US"/>
          </a:p>
        </p:txBody>
      </p:sp>
    </p:spTree>
    <p:extLst>
      <p:ext uri="{BB962C8B-B14F-4D97-AF65-F5344CB8AC3E}">
        <p14:creationId xmlns:p14="http://schemas.microsoft.com/office/powerpoint/2010/main" val="26788137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2EE5EA-D9AE-45C3-BC39-BC44E69AC632}"/>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1E06F1F-61A2-4586-B005-CF2671FA977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AC29AB-7084-4632-A416-761932AEE7C6}"/>
              </a:ext>
            </a:extLst>
          </p:cNvPr>
          <p:cNvSpPr>
            <a:spLocks noGrp="1"/>
          </p:cNvSpPr>
          <p:nvPr>
            <p:ph type="dt" sz="half" idx="10"/>
          </p:nvPr>
        </p:nvSpPr>
        <p:spPr/>
        <p:txBody>
          <a:bodyPr/>
          <a:lstStyle/>
          <a:p>
            <a:fld id="{9C41DBAA-C24B-4BF8-B1BB-8DFE55BEDB13}" type="datetimeFigureOut">
              <a:rPr lang="zh-CN" altLang="en-US" smtClean="0"/>
              <a:t>2022/5/5</a:t>
            </a:fld>
            <a:endParaRPr lang="zh-CN" altLang="en-US"/>
          </a:p>
        </p:txBody>
      </p:sp>
      <p:sp>
        <p:nvSpPr>
          <p:cNvPr id="5" name="页脚占位符 4">
            <a:extLst>
              <a:ext uri="{FF2B5EF4-FFF2-40B4-BE49-F238E27FC236}">
                <a16:creationId xmlns:a16="http://schemas.microsoft.com/office/drawing/2014/main" id="{BB54D573-08C8-446E-8B9B-9D8FDD64617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E3084A9-2F08-461B-8ECB-34D3C3474858}"/>
              </a:ext>
            </a:extLst>
          </p:cNvPr>
          <p:cNvSpPr>
            <a:spLocks noGrp="1"/>
          </p:cNvSpPr>
          <p:nvPr>
            <p:ph type="sldNum" sz="quarter" idx="12"/>
          </p:nvPr>
        </p:nvSpPr>
        <p:spPr/>
        <p:txBody>
          <a:bodyPr/>
          <a:lstStyle/>
          <a:p>
            <a:fld id="{6B52E0B3-88F0-462D-B2BD-92F3601DFC89}" type="slidenum">
              <a:rPr lang="zh-CN" altLang="en-US" smtClean="0"/>
              <a:t>‹#›</a:t>
            </a:fld>
            <a:endParaRPr lang="zh-CN" altLang="en-US"/>
          </a:p>
        </p:txBody>
      </p:sp>
    </p:spTree>
    <p:extLst>
      <p:ext uri="{BB962C8B-B14F-4D97-AF65-F5344CB8AC3E}">
        <p14:creationId xmlns:p14="http://schemas.microsoft.com/office/powerpoint/2010/main" val="6639809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EBE36D-2636-4EEB-8563-873E35AF4F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E58CF3D-285D-4F1E-9DFF-90CF76ABB7D3}"/>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02BE6C2-6A0B-4971-9FF0-E1764F3081E0}"/>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DF4F79E-22C1-487E-8EF9-A582B7827606}"/>
              </a:ext>
            </a:extLst>
          </p:cNvPr>
          <p:cNvSpPr>
            <a:spLocks noGrp="1"/>
          </p:cNvSpPr>
          <p:nvPr>
            <p:ph type="dt" sz="half" idx="10"/>
          </p:nvPr>
        </p:nvSpPr>
        <p:spPr/>
        <p:txBody>
          <a:bodyPr/>
          <a:lstStyle/>
          <a:p>
            <a:fld id="{9C41DBAA-C24B-4BF8-B1BB-8DFE55BEDB13}" type="datetimeFigureOut">
              <a:rPr lang="zh-CN" altLang="en-US" smtClean="0"/>
              <a:t>2022/5/5</a:t>
            </a:fld>
            <a:endParaRPr lang="zh-CN" altLang="en-US"/>
          </a:p>
        </p:txBody>
      </p:sp>
      <p:sp>
        <p:nvSpPr>
          <p:cNvPr id="6" name="页脚占位符 5">
            <a:extLst>
              <a:ext uri="{FF2B5EF4-FFF2-40B4-BE49-F238E27FC236}">
                <a16:creationId xmlns:a16="http://schemas.microsoft.com/office/drawing/2014/main" id="{B480653B-F33D-4C04-9979-40386D64F8DC}"/>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068135B6-E591-4147-99D7-8FE1C271777B}"/>
              </a:ext>
            </a:extLst>
          </p:cNvPr>
          <p:cNvSpPr>
            <a:spLocks noGrp="1"/>
          </p:cNvSpPr>
          <p:nvPr>
            <p:ph type="sldNum" sz="quarter" idx="12"/>
          </p:nvPr>
        </p:nvSpPr>
        <p:spPr/>
        <p:txBody>
          <a:bodyPr/>
          <a:lstStyle/>
          <a:p>
            <a:fld id="{6B52E0B3-88F0-462D-B2BD-92F3601DFC89}" type="slidenum">
              <a:rPr lang="zh-CN" altLang="en-US" smtClean="0"/>
              <a:t>‹#›</a:t>
            </a:fld>
            <a:endParaRPr lang="zh-CN" altLang="en-US"/>
          </a:p>
        </p:txBody>
      </p:sp>
    </p:spTree>
    <p:extLst>
      <p:ext uri="{BB962C8B-B14F-4D97-AF65-F5344CB8AC3E}">
        <p14:creationId xmlns:p14="http://schemas.microsoft.com/office/powerpoint/2010/main" val="38544311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13BA65-E320-4938-AD62-22F0AE66CFFF}"/>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CF5BE6A-4D17-42E4-81F1-893DEE5DF99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E1E6DD9-553D-4A3E-8FDE-7A991E7077E9}"/>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DC08F45-47A8-4446-840F-F7D4D91AF07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B763194-DB94-4A44-BEE2-F1FA3D8CCD2B}"/>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19D3202-1CCD-4008-908A-36BF36F207AB}"/>
              </a:ext>
            </a:extLst>
          </p:cNvPr>
          <p:cNvSpPr>
            <a:spLocks noGrp="1"/>
          </p:cNvSpPr>
          <p:nvPr>
            <p:ph type="dt" sz="half" idx="10"/>
          </p:nvPr>
        </p:nvSpPr>
        <p:spPr/>
        <p:txBody>
          <a:bodyPr/>
          <a:lstStyle/>
          <a:p>
            <a:fld id="{9C41DBAA-C24B-4BF8-B1BB-8DFE55BEDB13}" type="datetimeFigureOut">
              <a:rPr lang="zh-CN" altLang="en-US" smtClean="0"/>
              <a:t>2022/5/5</a:t>
            </a:fld>
            <a:endParaRPr lang="zh-CN" altLang="en-US"/>
          </a:p>
        </p:txBody>
      </p:sp>
      <p:sp>
        <p:nvSpPr>
          <p:cNvPr id="8" name="页脚占位符 7">
            <a:extLst>
              <a:ext uri="{FF2B5EF4-FFF2-40B4-BE49-F238E27FC236}">
                <a16:creationId xmlns:a16="http://schemas.microsoft.com/office/drawing/2014/main" id="{62BA627E-ED6E-4656-9185-D659C3B9ADD9}"/>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715C550B-F8E1-4B76-826D-7CBFB6B6E920}"/>
              </a:ext>
            </a:extLst>
          </p:cNvPr>
          <p:cNvSpPr>
            <a:spLocks noGrp="1"/>
          </p:cNvSpPr>
          <p:nvPr>
            <p:ph type="sldNum" sz="quarter" idx="12"/>
          </p:nvPr>
        </p:nvSpPr>
        <p:spPr/>
        <p:txBody>
          <a:bodyPr/>
          <a:lstStyle/>
          <a:p>
            <a:fld id="{6B52E0B3-88F0-462D-B2BD-92F3601DFC89}" type="slidenum">
              <a:rPr lang="zh-CN" altLang="en-US" smtClean="0"/>
              <a:t>‹#›</a:t>
            </a:fld>
            <a:endParaRPr lang="zh-CN" altLang="en-US"/>
          </a:p>
        </p:txBody>
      </p:sp>
    </p:spTree>
    <p:extLst>
      <p:ext uri="{BB962C8B-B14F-4D97-AF65-F5344CB8AC3E}">
        <p14:creationId xmlns:p14="http://schemas.microsoft.com/office/powerpoint/2010/main" val="35335101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975CDD-1CA6-434C-B7BA-7DE97EF621A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165CBDA-75C5-4631-BB41-D149FC54CFDE}"/>
              </a:ext>
            </a:extLst>
          </p:cNvPr>
          <p:cNvSpPr>
            <a:spLocks noGrp="1"/>
          </p:cNvSpPr>
          <p:nvPr>
            <p:ph type="dt" sz="half" idx="10"/>
          </p:nvPr>
        </p:nvSpPr>
        <p:spPr/>
        <p:txBody>
          <a:bodyPr/>
          <a:lstStyle/>
          <a:p>
            <a:fld id="{9C41DBAA-C24B-4BF8-B1BB-8DFE55BEDB13}" type="datetimeFigureOut">
              <a:rPr lang="zh-CN" altLang="en-US" smtClean="0"/>
              <a:t>2022/5/5</a:t>
            </a:fld>
            <a:endParaRPr lang="zh-CN" altLang="en-US"/>
          </a:p>
        </p:txBody>
      </p:sp>
      <p:sp>
        <p:nvSpPr>
          <p:cNvPr id="4" name="页脚占位符 3">
            <a:extLst>
              <a:ext uri="{FF2B5EF4-FFF2-40B4-BE49-F238E27FC236}">
                <a16:creationId xmlns:a16="http://schemas.microsoft.com/office/drawing/2014/main" id="{EA63E237-F12D-4AFB-A15E-3D07AD9C3D54}"/>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E476E3CA-D0B1-4B7C-8176-FEDA14758CAB}"/>
              </a:ext>
            </a:extLst>
          </p:cNvPr>
          <p:cNvSpPr>
            <a:spLocks noGrp="1"/>
          </p:cNvSpPr>
          <p:nvPr>
            <p:ph type="sldNum" sz="quarter" idx="12"/>
          </p:nvPr>
        </p:nvSpPr>
        <p:spPr/>
        <p:txBody>
          <a:bodyPr/>
          <a:lstStyle/>
          <a:p>
            <a:fld id="{6B52E0B3-88F0-462D-B2BD-92F3601DFC89}" type="slidenum">
              <a:rPr lang="zh-CN" altLang="en-US" smtClean="0"/>
              <a:t>‹#›</a:t>
            </a:fld>
            <a:endParaRPr lang="zh-CN" altLang="en-US"/>
          </a:p>
        </p:txBody>
      </p:sp>
    </p:spTree>
    <p:extLst>
      <p:ext uri="{BB962C8B-B14F-4D97-AF65-F5344CB8AC3E}">
        <p14:creationId xmlns:p14="http://schemas.microsoft.com/office/powerpoint/2010/main" val="28326889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DED303C-69C2-4991-AC61-EAA61D25D44A}"/>
              </a:ext>
            </a:extLst>
          </p:cNvPr>
          <p:cNvSpPr>
            <a:spLocks noGrp="1"/>
          </p:cNvSpPr>
          <p:nvPr>
            <p:ph type="dt" sz="half" idx="10"/>
          </p:nvPr>
        </p:nvSpPr>
        <p:spPr/>
        <p:txBody>
          <a:bodyPr/>
          <a:lstStyle/>
          <a:p>
            <a:fld id="{9C41DBAA-C24B-4BF8-B1BB-8DFE55BEDB13}" type="datetimeFigureOut">
              <a:rPr lang="zh-CN" altLang="en-US" smtClean="0"/>
              <a:t>2022/5/5</a:t>
            </a:fld>
            <a:endParaRPr lang="zh-CN" altLang="en-US"/>
          </a:p>
        </p:txBody>
      </p:sp>
      <p:sp>
        <p:nvSpPr>
          <p:cNvPr id="3" name="页脚占位符 2">
            <a:extLst>
              <a:ext uri="{FF2B5EF4-FFF2-40B4-BE49-F238E27FC236}">
                <a16:creationId xmlns:a16="http://schemas.microsoft.com/office/drawing/2014/main" id="{8B752518-A9E5-4ECC-8664-D90A389D669F}"/>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87374D8A-A5EA-48AC-91F1-3850E8294DF8}"/>
              </a:ext>
            </a:extLst>
          </p:cNvPr>
          <p:cNvSpPr>
            <a:spLocks noGrp="1"/>
          </p:cNvSpPr>
          <p:nvPr>
            <p:ph type="sldNum" sz="quarter" idx="12"/>
          </p:nvPr>
        </p:nvSpPr>
        <p:spPr/>
        <p:txBody>
          <a:bodyPr/>
          <a:lstStyle/>
          <a:p>
            <a:fld id="{6B52E0B3-88F0-462D-B2BD-92F3601DFC89}" type="slidenum">
              <a:rPr lang="zh-CN" altLang="en-US" smtClean="0"/>
              <a:t>‹#›</a:t>
            </a:fld>
            <a:endParaRPr lang="zh-CN" altLang="en-US"/>
          </a:p>
        </p:txBody>
      </p:sp>
    </p:spTree>
    <p:extLst>
      <p:ext uri="{BB962C8B-B14F-4D97-AF65-F5344CB8AC3E}">
        <p14:creationId xmlns:p14="http://schemas.microsoft.com/office/powerpoint/2010/main" val="21690776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D51CDD-E34F-4CD9-AD43-CBFE39453FE4}"/>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EEB76B6-AFB0-4152-96A8-8E402ECC477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44FC952-128A-47E7-9EF3-B37AAF8B0EC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1D6EA54-B87B-459D-8C85-23294DE7E22B}"/>
              </a:ext>
            </a:extLst>
          </p:cNvPr>
          <p:cNvSpPr>
            <a:spLocks noGrp="1"/>
          </p:cNvSpPr>
          <p:nvPr>
            <p:ph type="dt" sz="half" idx="10"/>
          </p:nvPr>
        </p:nvSpPr>
        <p:spPr/>
        <p:txBody>
          <a:bodyPr/>
          <a:lstStyle/>
          <a:p>
            <a:fld id="{9C41DBAA-C24B-4BF8-B1BB-8DFE55BEDB13}" type="datetimeFigureOut">
              <a:rPr lang="zh-CN" altLang="en-US" smtClean="0"/>
              <a:t>2022/5/5</a:t>
            </a:fld>
            <a:endParaRPr lang="zh-CN" altLang="en-US"/>
          </a:p>
        </p:txBody>
      </p:sp>
      <p:sp>
        <p:nvSpPr>
          <p:cNvPr id="6" name="页脚占位符 5">
            <a:extLst>
              <a:ext uri="{FF2B5EF4-FFF2-40B4-BE49-F238E27FC236}">
                <a16:creationId xmlns:a16="http://schemas.microsoft.com/office/drawing/2014/main" id="{E4C4FA5F-8B80-49D1-950D-EAB715F9990E}"/>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85861755-C500-49A8-B9C1-F10A953B4DF3}"/>
              </a:ext>
            </a:extLst>
          </p:cNvPr>
          <p:cNvSpPr>
            <a:spLocks noGrp="1"/>
          </p:cNvSpPr>
          <p:nvPr>
            <p:ph type="sldNum" sz="quarter" idx="12"/>
          </p:nvPr>
        </p:nvSpPr>
        <p:spPr/>
        <p:txBody>
          <a:bodyPr/>
          <a:lstStyle/>
          <a:p>
            <a:fld id="{6B52E0B3-88F0-462D-B2BD-92F3601DFC89}" type="slidenum">
              <a:rPr lang="zh-CN" altLang="en-US" smtClean="0"/>
              <a:t>‹#›</a:t>
            </a:fld>
            <a:endParaRPr lang="zh-CN" altLang="en-US"/>
          </a:p>
        </p:txBody>
      </p:sp>
    </p:spTree>
    <p:extLst>
      <p:ext uri="{BB962C8B-B14F-4D97-AF65-F5344CB8AC3E}">
        <p14:creationId xmlns:p14="http://schemas.microsoft.com/office/powerpoint/2010/main" val="318347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84345B-6E6D-4706-B2A7-382467A5801A}"/>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CF110A-25D2-42DD-ACBA-3F39505BA17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E8973B3-45A6-4B0A-8FC5-135FEF0EAE1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35A481E-81A5-4DF5-81D0-46FDA536F0CB}"/>
              </a:ext>
            </a:extLst>
          </p:cNvPr>
          <p:cNvSpPr>
            <a:spLocks noGrp="1"/>
          </p:cNvSpPr>
          <p:nvPr>
            <p:ph type="dt" sz="half" idx="10"/>
          </p:nvPr>
        </p:nvSpPr>
        <p:spPr/>
        <p:txBody>
          <a:bodyPr/>
          <a:lstStyle/>
          <a:p>
            <a:fld id="{9C41DBAA-C24B-4BF8-B1BB-8DFE55BEDB13}" type="datetimeFigureOut">
              <a:rPr lang="zh-CN" altLang="en-US" smtClean="0"/>
              <a:t>2022/5/5</a:t>
            </a:fld>
            <a:endParaRPr lang="zh-CN" altLang="en-US"/>
          </a:p>
        </p:txBody>
      </p:sp>
      <p:sp>
        <p:nvSpPr>
          <p:cNvPr id="6" name="页脚占位符 5">
            <a:extLst>
              <a:ext uri="{FF2B5EF4-FFF2-40B4-BE49-F238E27FC236}">
                <a16:creationId xmlns:a16="http://schemas.microsoft.com/office/drawing/2014/main" id="{7C3BEC85-179C-4643-99EA-0C4298CB493D}"/>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D29256FE-8203-4496-A1D5-65669349E41A}"/>
              </a:ext>
            </a:extLst>
          </p:cNvPr>
          <p:cNvSpPr>
            <a:spLocks noGrp="1"/>
          </p:cNvSpPr>
          <p:nvPr>
            <p:ph type="sldNum" sz="quarter" idx="12"/>
          </p:nvPr>
        </p:nvSpPr>
        <p:spPr/>
        <p:txBody>
          <a:bodyPr/>
          <a:lstStyle/>
          <a:p>
            <a:fld id="{6B52E0B3-88F0-462D-B2BD-92F3601DFC89}" type="slidenum">
              <a:rPr lang="zh-CN" altLang="en-US" smtClean="0"/>
              <a:t>‹#›</a:t>
            </a:fld>
            <a:endParaRPr lang="zh-CN" altLang="en-US"/>
          </a:p>
        </p:txBody>
      </p:sp>
    </p:spTree>
    <p:extLst>
      <p:ext uri="{BB962C8B-B14F-4D97-AF65-F5344CB8AC3E}">
        <p14:creationId xmlns:p14="http://schemas.microsoft.com/office/powerpoint/2010/main" val="11875261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2BF6A655-789D-4561-A5AC-53834DA392B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77CCF37E-B7BB-42A1-8B32-C9FA40006D6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27974FF-6D6A-4F19-9F66-14A278CF13D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C41DBAA-C24B-4BF8-B1BB-8DFE55BEDB13}" type="datetimeFigureOut">
              <a:rPr lang="zh-CN" altLang="en-US" smtClean="0"/>
              <a:t>2022/5/5</a:t>
            </a:fld>
            <a:endParaRPr lang="zh-CN" altLang="en-US"/>
          </a:p>
        </p:txBody>
      </p:sp>
      <p:sp>
        <p:nvSpPr>
          <p:cNvPr id="5" name="页脚占位符 4">
            <a:extLst>
              <a:ext uri="{FF2B5EF4-FFF2-40B4-BE49-F238E27FC236}">
                <a16:creationId xmlns:a16="http://schemas.microsoft.com/office/drawing/2014/main" id="{9476DCA5-CA40-49E2-9777-DA675AB6E8F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87A96F0D-386B-4A49-B28B-BED251803C3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B52E0B3-88F0-462D-B2BD-92F3601DFC89}" type="slidenum">
              <a:rPr lang="zh-CN" altLang="en-US" smtClean="0"/>
              <a:t>‹#›</a:t>
            </a:fld>
            <a:endParaRPr lang="zh-CN" altLang="en-US"/>
          </a:p>
        </p:txBody>
      </p:sp>
    </p:spTree>
    <p:extLst>
      <p:ext uri="{BB962C8B-B14F-4D97-AF65-F5344CB8AC3E}">
        <p14:creationId xmlns:p14="http://schemas.microsoft.com/office/powerpoint/2010/main" val="358972604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s>
</file>

<file path=ppt/slides/_rels/slide13.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27.png"/><Relationship Id="rId18" Type="http://schemas.openxmlformats.org/officeDocument/2006/relationships/image" Target="../media/image32.png"/><Relationship Id="rId3" Type="http://schemas.openxmlformats.org/officeDocument/2006/relationships/image" Target="../media/image17.png"/><Relationship Id="rId7" Type="http://schemas.openxmlformats.org/officeDocument/2006/relationships/image" Target="../media/image21.png"/><Relationship Id="rId12" Type="http://schemas.openxmlformats.org/officeDocument/2006/relationships/image" Target="../media/image26.png"/><Relationship Id="rId17" Type="http://schemas.openxmlformats.org/officeDocument/2006/relationships/image" Target="../media/image31.png"/><Relationship Id="rId2" Type="http://schemas.openxmlformats.org/officeDocument/2006/relationships/notesSlide" Target="../notesSlides/notesSlide11.xml"/><Relationship Id="rId16" Type="http://schemas.openxmlformats.org/officeDocument/2006/relationships/image" Target="../media/image30.png"/><Relationship Id="rId20"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20.png"/><Relationship Id="rId11" Type="http://schemas.openxmlformats.org/officeDocument/2006/relationships/image" Target="../media/image25.png"/><Relationship Id="rId5" Type="http://schemas.openxmlformats.org/officeDocument/2006/relationships/image" Target="../media/image19.png"/><Relationship Id="rId15" Type="http://schemas.openxmlformats.org/officeDocument/2006/relationships/image" Target="../media/image29.png"/><Relationship Id="rId10" Type="http://schemas.openxmlformats.org/officeDocument/2006/relationships/image" Target="../media/image24.png"/><Relationship Id="rId19" Type="http://schemas.openxmlformats.org/officeDocument/2006/relationships/image" Target="../media/image33.png"/><Relationship Id="rId4" Type="http://schemas.openxmlformats.org/officeDocument/2006/relationships/image" Target="../media/image18.png"/><Relationship Id="rId9" Type="http://schemas.openxmlformats.org/officeDocument/2006/relationships/image" Target="../media/image23.png"/><Relationship Id="rId14" Type="http://schemas.openxmlformats.org/officeDocument/2006/relationships/image" Target="../media/image28.png"/></Relationships>
</file>

<file path=ppt/slides/_rels/slide14.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0.png"/><Relationship Id="rId11" Type="http://schemas.openxmlformats.org/officeDocument/2006/relationships/image" Target="../media/image37.png"/><Relationship Id="rId5" Type="http://schemas.openxmlformats.org/officeDocument/2006/relationships/image" Target="../media/image19.png"/><Relationship Id="rId10" Type="http://schemas.openxmlformats.org/officeDocument/2006/relationships/image" Target="../media/image36.png"/><Relationship Id="rId4" Type="http://schemas.openxmlformats.org/officeDocument/2006/relationships/image" Target="../media/image18.png"/><Relationship Id="rId9" Type="http://schemas.openxmlformats.org/officeDocument/2006/relationships/image" Target="../media/image35.png"/></Relationships>
</file>

<file path=ppt/slides/_rels/slide1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1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1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0B9CC3-AEAC-4751-A4C0-324DD6B170E0}"/>
              </a:ext>
            </a:extLst>
          </p:cNvPr>
          <p:cNvSpPr>
            <a:spLocks noGrp="1"/>
          </p:cNvSpPr>
          <p:nvPr>
            <p:ph type="ctrTitle"/>
          </p:nvPr>
        </p:nvSpPr>
        <p:spPr/>
        <p:txBody>
          <a:bodyPr/>
          <a:lstStyle/>
          <a:p>
            <a:r>
              <a:rPr lang="en-US" altLang="zh-CN" dirty="0"/>
              <a:t>Visual Query Semantics</a:t>
            </a:r>
            <a:endParaRPr lang="zh-CN" altLang="en-US" dirty="0"/>
          </a:p>
        </p:txBody>
      </p:sp>
      <p:sp>
        <p:nvSpPr>
          <p:cNvPr id="3" name="副标题 2">
            <a:extLst>
              <a:ext uri="{FF2B5EF4-FFF2-40B4-BE49-F238E27FC236}">
                <a16:creationId xmlns:a16="http://schemas.microsoft.com/office/drawing/2014/main" id="{45281B4A-C31B-44B9-BD8D-30BE6AD0E3C5}"/>
              </a:ext>
            </a:extLst>
          </p:cNvPr>
          <p:cNvSpPr>
            <a:spLocks noGrp="1"/>
          </p:cNvSpPr>
          <p:nvPr>
            <p:ph type="subTitle" idx="1"/>
          </p:nvPr>
        </p:nvSpPr>
        <p:spPr/>
        <p:txBody>
          <a:bodyPr/>
          <a:lstStyle/>
          <a:p>
            <a:r>
              <a:rPr lang="en-US" altLang="zh-CN"/>
              <a:t>2022/05/05</a:t>
            </a:r>
            <a:endParaRPr lang="en-US" altLang="zh-CN" dirty="0"/>
          </a:p>
          <a:p>
            <a:endParaRPr lang="zh-CN" altLang="en-US" dirty="0"/>
          </a:p>
        </p:txBody>
      </p:sp>
      <p:sp>
        <p:nvSpPr>
          <p:cNvPr id="7" name="文本框 6">
            <a:extLst>
              <a:ext uri="{FF2B5EF4-FFF2-40B4-BE49-F238E27FC236}">
                <a16:creationId xmlns:a16="http://schemas.microsoft.com/office/drawing/2014/main" id="{39E0D4C3-6E0C-A5CD-53C7-ECEABA728FD9}"/>
              </a:ext>
            </a:extLst>
          </p:cNvPr>
          <p:cNvSpPr txBox="1"/>
          <p:nvPr/>
        </p:nvSpPr>
        <p:spPr>
          <a:xfrm>
            <a:off x="3757773" y="4060587"/>
            <a:ext cx="6097712" cy="369332"/>
          </a:xfrm>
          <a:prstGeom prst="rect">
            <a:avLst/>
          </a:prstGeom>
          <a:noFill/>
        </p:spPr>
        <p:txBody>
          <a:bodyPr wrap="square">
            <a:spAutoFit/>
          </a:bodyPr>
          <a:lstStyle/>
          <a:p>
            <a:r>
              <a:rPr lang="en-US" altLang="zh-CN" u="sng" dirty="0">
                <a:solidFill>
                  <a:srgbClr val="00B050"/>
                </a:solidFill>
              </a:rPr>
              <a:t>https://github.com/Visual-Query-Semantics</a:t>
            </a:r>
            <a:endParaRPr lang="zh-CN" altLang="en-US" u="sng" dirty="0">
              <a:solidFill>
                <a:srgbClr val="00B050"/>
              </a:solidFill>
            </a:endParaRPr>
          </a:p>
        </p:txBody>
      </p:sp>
      <p:sp>
        <p:nvSpPr>
          <p:cNvPr id="9" name="文本框 8">
            <a:extLst>
              <a:ext uri="{FF2B5EF4-FFF2-40B4-BE49-F238E27FC236}">
                <a16:creationId xmlns:a16="http://schemas.microsoft.com/office/drawing/2014/main" id="{B9A9567A-304C-CE64-C5CA-E779C169ACB6}"/>
              </a:ext>
            </a:extLst>
          </p:cNvPr>
          <p:cNvSpPr txBox="1"/>
          <p:nvPr/>
        </p:nvSpPr>
        <p:spPr>
          <a:xfrm>
            <a:off x="2792001" y="4429919"/>
            <a:ext cx="7317769" cy="369332"/>
          </a:xfrm>
          <a:prstGeom prst="rect">
            <a:avLst/>
          </a:prstGeom>
          <a:noFill/>
        </p:spPr>
        <p:txBody>
          <a:bodyPr wrap="square">
            <a:spAutoFit/>
          </a:bodyPr>
          <a:lstStyle/>
          <a:p>
            <a:r>
              <a:rPr lang="en-US" altLang="zh-CN" dirty="0">
                <a:solidFill>
                  <a:srgbClr val="57606A"/>
                </a:solidFill>
                <a:latin typeface="-apple-system"/>
              </a:rPr>
              <a:t>Benchmark</a:t>
            </a:r>
            <a:r>
              <a:rPr lang="en-US" altLang="zh-CN" b="0" i="0" dirty="0">
                <a:solidFill>
                  <a:srgbClr val="57606A"/>
                </a:solidFill>
                <a:effectLst/>
                <a:latin typeface="-apple-system"/>
              </a:rPr>
              <a:t>: Query visual semantics for generative pre-trained visual models</a:t>
            </a:r>
            <a:endParaRPr lang="zh-CN" altLang="en-US" dirty="0"/>
          </a:p>
        </p:txBody>
      </p:sp>
    </p:spTree>
    <p:extLst>
      <p:ext uri="{BB962C8B-B14F-4D97-AF65-F5344CB8AC3E}">
        <p14:creationId xmlns:p14="http://schemas.microsoft.com/office/powerpoint/2010/main" val="2804322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副标题 2">
            <a:extLst>
              <a:ext uri="{FF2B5EF4-FFF2-40B4-BE49-F238E27FC236}">
                <a16:creationId xmlns:a16="http://schemas.microsoft.com/office/drawing/2014/main" id="{60DBAC83-F55B-4761-B705-B03A73E42E51}"/>
              </a:ext>
            </a:extLst>
          </p:cNvPr>
          <p:cNvSpPr txBox="1">
            <a:spLocks/>
          </p:cNvSpPr>
          <p:nvPr/>
        </p:nvSpPr>
        <p:spPr>
          <a:xfrm>
            <a:off x="0" y="59663"/>
            <a:ext cx="6421120" cy="5657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dirty="0">
                <a:latin typeface="Arial" panose="020B0604020202020204" pitchFamily="34" charset="0"/>
                <a:cs typeface="Arial" panose="020B0604020202020204" pitchFamily="34" charset="0"/>
              </a:rPr>
              <a:t>Experimental Results</a:t>
            </a:r>
          </a:p>
        </p:txBody>
      </p:sp>
      <p:sp>
        <p:nvSpPr>
          <p:cNvPr id="38" name="副标题 2">
            <a:extLst>
              <a:ext uri="{FF2B5EF4-FFF2-40B4-BE49-F238E27FC236}">
                <a16:creationId xmlns:a16="http://schemas.microsoft.com/office/drawing/2014/main" id="{BB44FB6D-B870-4D4D-85C6-114D18433D66}"/>
              </a:ext>
            </a:extLst>
          </p:cNvPr>
          <p:cNvSpPr txBox="1">
            <a:spLocks/>
          </p:cNvSpPr>
          <p:nvPr/>
        </p:nvSpPr>
        <p:spPr>
          <a:xfrm>
            <a:off x="772160" y="999586"/>
            <a:ext cx="3942080" cy="48911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200" dirty="0">
                <a:latin typeface="Arial" panose="020B0604020202020204" pitchFamily="34" charset="0"/>
                <a:cs typeface="Arial" panose="020B0604020202020204" pitchFamily="34" charset="0"/>
              </a:rPr>
              <a:t>cougar’s</a:t>
            </a:r>
            <a:r>
              <a:rPr lang="zh-CN" altLang="en-US" sz="2200" dirty="0">
                <a:latin typeface="Arial" panose="020B0604020202020204" pitchFamily="34" charset="0"/>
                <a:cs typeface="Arial" panose="020B0604020202020204" pitchFamily="34" charset="0"/>
              </a:rPr>
              <a:t> </a:t>
            </a:r>
            <a:r>
              <a:rPr lang="en-US" altLang="zh-CN" sz="2200" dirty="0">
                <a:latin typeface="Arial" panose="020B0604020202020204" pitchFamily="34" charset="0"/>
                <a:cs typeface="Arial" panose="020B0604020202020204" pitchFamily="34" charset="0"/>
              </a:rPr>
              <a:t>face (learned)</a:t>
            </a:r>
            <a:endParaRPr lang="zh-CN" altLang="en-US" sz="2200" dirty="0">
              <a:latin typeface="Abadi" panose="020B0604020104020204" pitchFamily="34" charset="0"/>
            </a:endParaRPr>
          </a:p>
        </p:txBody>
      </p:sp>
      <p:sp>
        <p:nvSpPr>
          <p:cNvPr id="7" name="文本框 6">
            <a:extLst>
              <a:ext uri="{FF2B5EF4-FFF2-40B4-BE49-F238E27FC236}">
                <a16:creationId xmlns:a16="http://schemas.microsoft.com/office/drawing/2014/main" id="{AA51B868-7D87-4DC6-A545-AF24917FD8A1}"/>
              </a:ext>
            </a:extLst>
          </p:cNvPr>
          <p:cNvSpPr txBox="1"/>
          <p:nvPr/>
        </p:nvSpPr>
        <p:spPr>
          <a:xfrm>
            <a:off x="3616960" y="152290"/>
            <a:ext cx="6156960" cy="646331"/>
          </a:xfrm>
          <a:prstGeom prst="rect">
            <a:avLst/>
          </a:prstGeom>
          <a:noFill/>
        </p:spPr>
        <p:txBody>
          <a:bodyPr wrap="square">
            <a:spAutoFit/>
          </a:bodyPr>
          <a:lstStyle/>
          <a:p>
            <a:pPr marL="0" indent="0">
              <a:buNone/>
            </a:pPr>
            <a:r>
              <a:rPr lang="en-US" altLang="zh-CN" dirty="0">
                <a:latin typeface="Arial" panose="020B0604020202020204" pitchFamily="34" charset="0"/>
                <a:cs typeface="Arial" panose="020B0604020202020204" pitchFamily="34" charset="0"/>
              </a:rPr>
              <a:t> </a:t>
            </a:r>
            <a:r>
              <a:rPr lang="en-US" altLang="zh-CN" dirty="0">
                <a:solidFill>
                  <a:srgbClr val="C00000"/>
                </a:solidFill>
                <a:latin typeface="Arial" panose="020B0604020202020204" pitchFamily="34" charset="0"/>
                <a:cs typeface="Arial" panose="020B0604020202020204" pitchFamily="34" charset="0"/>
              </a:rPr>
              <a:t>* Images from ILSVRC2012 (ImageNet 1K) Val and Test</a:t>
            </a:r>
          </a:p>
          <a:p>
            <a:pPr marL="0" indent="0">
              <a:buNone/>
            </a:pPr>
            <a:r>
              <a:rPr lang="en-US" altLang="zh-CN" dirty="0">
                <a:solidFill>
                  <a:srgbClr val="C00000"/>
                </a:solidFill>
                <a:latin typeface="Arial" panose="020B0604020202020204" pitchFamily="34" charset="0"/>
                <a:cs typeface="Arial" panose="020B0604020202020204" pitchFamily="34" charset="0"/>
              </a:rPr>
              <a:t> * Pretrained model – </a:t>
            </a:r>
            <a:r>
              <a:rPr lang="en-US" altLang="zh-CN" dirty="0" err="1">
                <a:solidFill>
                  <a:srgbClr val="C00000"/>
                </a:solidFill>
                <a:latin typeface="Arial" panose="020B0604020202020204" pitchFamily="34" charset="0"/>
                <a:cs typeface="Arial" panose="020B0604020202020204" pitchFamily="34" charset="0"/>
              </a:rPr>
              <a:t>ViT</a:t>
            </a:r>
            <a:r>
              <a:rPr lang="en-US" altLang="zh-CN" dirty="0">
                <a:solidFill>
                  <a:srgbClr val="C00000"/>
                </a:solidFill>
                <a:latin typeface="Arial" panose="020B0604020202020204" pitchFamily="34" charset="0"/>
                <a:cs typeface="Arial" panose="020B0604020202020204" pitchFamily="34" charset="0"/>
              </a:rPr>
              <a:t> Base (MAE) patch16</a:t>
            </a:r>
            <a:endParaRPr lang="en-US" altLang="zh-CN" dirty="0">
              <a:latin typeface="Arial" panose="020B0604020202020204" pitchFamily="34" charset="0"/>
              <a:cs typeface="Arial" panose="020B0604020202020204" pitchFamily="34" charset="0"/>
            </a:endParaRPr>
          </a:p>
        </p:txBody>
      </p:sp>
      <p:sp>
        <p:nvSpPr>
          <p:cNvPr id="12" name="副标题 2">
            <a:extLst>
              <a:ext uri="{FF2B5EF4-FFF2-40B4-BE49-F238E27FC236}">
                <a16:creationId xmlns:a16="http://schemas.microsoft.com/office/drawing/2014/main" id="{29D79C13-9DAB-43A9-BBAE-27B82403F5B1}"/>
              </a:ext>
            </a:extLst>
          </p:cNvPr>
          <p:cNvSpPr txBox="1">
            <a:spLocks/>
          </p:cNvSpPr>
          <p:nvPr/>
        </p:nvSpPr>
        <p:spPr>
          <a:xfrm>
            <a:off x="772160" y="3890840"/>
            <a:ext cx="3075498" cy="48911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200" dirty="0">
                <a:latin typeface="Arial" panose="020B0604020202020204" pitchFamily="34" charset="0"/>
                <a:cs typeface="Arial" panose="020B0604020202020204" pitchFamily="34" charset="0"/>
              </a:rPr>
              <a:t>monkey’s</a:t>
            </a:r>
            <a:r>
              <a:rPr lang="zh-CN" altLang="en-US" sz="2200" dirty="0">
                <a:latin typeface="Arial" panose="020B0604020202020204" pitchFamily="34" charset="0"/>
                <a:cs typeface="Arial" panose="020B0604020202020204" pitchFamily="34" charset="0"/>
              </a:rPr>
              <a:t> </a:t>
            </a:r>
            <a:r>
              <a:rPr lang="en-US" altLang="zh-CN" sz="2200" dirty="0">
                <a:latin typeface="Arial" panose="020B0604020202020204" pitchFamily="34" charset="0"/>
                <a:cs typeface="Arial" panose="020B0604020202020204" pitchFamily="34" charset="0"/>
              </a:rPr>
              <a:t>face (learned)</a:t>
            </a:r>
            <a:endParaRPr lang="zh-CN" altLang="en-US" sz="2200" dirty="0">
              <a:latin typeface="Abadi" panose="020B0604020104020204" pitchFamily="34" charset="0"/>
            </a:endParaRPr>
          </a:p>
        </p:txBody>
      </p:sp>
      <p:pic>
        <p:nvPicPr>
          <p:cNvPr id="4" name="图片 3">
            <a:extLst>
              <a:ext uri="{FF2B5EF4-FFF2-40B4-BE49-F238E27FC236}">
                <a16:creationId xmlns:a16="http://schemas.microsoft.com/office/drawing/2014/main" id="{9320C3F8-8FCA-4B2E-A261-634C73F39671}"/>
              </a:ext>
            </a:extLst>
          </p:cNvPr>
          <p:cNvPicPr>
            <a:picLocks noChangeAspect="1"/>
          </p:cNvPicPr>
          <p:nvPr/>
        </p:nvPicPr>
        <p:blipFill>
          <a:blip r:embed="rId3"/>
          <a:stretch>
            <a:fillRect/>
          </a:stretch>
        </p:blipFill>
        <p:spPr>
          <a:xfrm>
            <a:off x="772160" y="1341332"/>
            <a:ext cx="9001760" cy="2168948"/>
          </a:xfrm>
          <a:prstGeom prst="rect">
            <a:avLst/>
          </a:prstGeom>
        </p:spPr>
      </p:pic>
      <p:pic>
        <p:nvPicPr>
          <p:cNvPr id="6" name="图片 5">
            <a:extLst>
              <a:ext uri="{FF2B5EF4-FFF2-40B4-BE49-F238E27FC236}">
                <a16:creationId xmlns:a16="http://schemas.microsoft.com/office/drawing/2014/main" id="{CAC78253-3566-4A5A-B81E-9B4766C3FB29}"/>
              </a:ext>
            </a:extLst>
          </p:cNvPr>
          <p:cNvPicPr>
            <a:picLocks noChangeAspect="1"/>
          </p:cNvPicPr>
          <p:nvPr/>
        </p:nvPicPr>
        <p:blipFill>
          <a:blip r:embed="rId4"/>
          <a:stretch>
            <a:fillRect/>
          </a:stretch>
        </p:blipFill>
        <p:spPr>
          <a:xfrm>
            <a:off x="772160" y="4268192"/>
            <a:ext cx="9001760" cy="2168948"/>
          </a:xfrm>
          <a:prstGeom prst="rect">
            <a:avLst/>
          </a:prstGeom>
        </p:spPr>
      </p:pic>
    </p:spTree>
    <p:extLst>
      <p:ext uri="{BB962C8B-B14F-4D97-AF65-F5344CB8AC3E}">
        <p14:creationId xmlns:p14="http://schemas.microsoft.com/office/powerpoint/2010/main" val="42625293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副标题 2">
            <a:extLst>
              <a:ext uri="{FF2B5EF4-FFF2-40B4-BE49-F238E27FC236}">
                <a16:creationId xmlns:a16="http://schemas.microsoft.com/office/drawing/2014/main" id="{60DBAC83-F55B-4761-B705-B03A73E42E51}"/>
              </a:ext>
            </a:extLst>
          </p:cNvPr>
          <p:cNvSpPr txBox="1">
            <a:spLocks/>
          </p:cNvSpPr>
          <p:nvPr/>
        </p:nvSpPr>
        <p:spPr>
          <a:xfrm>
            <a:off x="0" y="59663"/>
            <a:ext cx="6421120" cy="5657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dirty="0">
                <a:latin typeface="Arial" panose="020B0604020202020204" pitchFamily="34" charset="0"/>
                <a:cs typeface="Arial" panose="020B0604020202020204" pitchFamily="34" charset="0"/>
              </a:rPr>
              <a:t>Experimental Results</a:t>
            </a:r>
          </a:p>
        </p:txBody>
      </p:sp>
      <p:sp>
        <p:nvSpPr>
          <p:cNvPr id="38" name="副标题 2">
            <a:extLst>
              <a:ext uri="{FF2B5EF4-FFF2-40B4-BE49-F238E27FC236}">
                <a16:creationId xmlns:a16="http://schemas.microsoft.com/office/drawing/2014/main" id="{BB44FB6D-B870-4D4D-85C6-114D18433D66}"/>
              </a:ext>
            </a:extLst>
          </p:cNvPr>
          <p:cNvSpPr txBox="1">
            <a:spLocks/>
          </p:cNvSpPr>
          <p:nvPr/>
        </p:nvSpPr>
        <p:spPr>
          <a:xfrm>
            <a:off x="772160" y="999586"/>
            <a:ext cx="3942080" cy="48911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200" dirty="0">
                <a:latin typeface="Arial" panose="020B0604020202020204" pitchFamily="34" charset="0"/>
                <a:cs typeface="Arial" panose="020B0604020202020204" pitchFamily="34" charset="0"/>
              </a:rPr>
              <a:t>man’s</a:t>
            </a:r>
            <a:r>
              <a:rPr lang="zh-CN" altLang="en-US" sz="2200" dirty="0">
                <a:latin typeface="Arial" panose="020B0604020202020204" pitchFamily="34" charset="0"/>
                <a:cs typeface="Arial" panose="020B0604020202020204" pitchFamily="34" charset="0"/>
              </a:rPr>
              <a:t> </a:t>
            </a:r>
            <a:r>
              <a:rPr lang="en-US" altLang="zh-CN" sz="2200" dirty="0">
                <a:latin typeface="Arial" panose="020B0604020202020204" pitchFamily="34" charset="0"/>
                <a:cs typeface="Arial" panose="020B0604020202020204" pitchFamily="34" charset="0"/>
              </a:rPr>
              <a:t>face (learned)</a:t>
            </a:r>
            <a:endParaRPr lang="zh-CN" altLang="en-US" sz="2200" dirty="0">
              <a:latin typeface="Abadi" panose="020B0604020104020204" pitchFamily="34" charset="0"/>
            </a:endParaRPr>
          </a:p>
        </p:txBody>
      </p:sp>
      <p:sp>
        <p:nvSpPr>
          <p:cNvPr id="7" name="文本框 6">
            <a:extLst>
              <a:ext uri="{FF2B5EF4-FFF2-40B4-BE49-F238E27FC236}">
                <a16:creationId xmlns:a16="http://schemas.microsoft.com/office/drawing/2014/main" id="{AA51B868-7D87-4DC6-A545-AF24917FD8A1}"/>
              </a:ext>
            </a:extLst>
          </p:cNvPr>
          <p:cNvSpPr txBox="1"/>
          <p:nvPr/>
        </p:nvSpPr>
        <p:spPr>
          <a:xfrm>
            <a:off x="3616960" y="152290"/>
            <a:ext cx="6156960" cy="646331"/>
          </a:xfrm>
          <a:prstGeom prst="rect">
            <a:avLst/>
          </a:prstGeom>
          <a:noFill/>
        </p:spPr>
        <p:txBody>
          <a:bodyPr wrap="square">
            <a:spAutoFit/>
          </a:bodyPr>
          <a:lstStyle/>
          <a:p>
            <a:pPr marL="0" indent="0">
              <a:buNone/>
            </a:pPr>
            <a:r>
              <a:rPr lang="en-US" altLang="zh-CN" dirty="0">
                <a:latin typeface="Arial" panose="020B0604020202020204" pitchFamily="34" charset="0"/>
                <a:cs typeface="Arial" panose="020B0604020202020204" pitchFamily="34" charset="0"/>
              </a:rPr>
              <a:t> </a:t>
            </a:r>
            <a:r>
              <a:rPr lang="en-US" altLang="zh-CN" dirty="0">
                <a:solidFill>
                  <a:srgbClr val="C00000"/>
                </a:solidFill>
                <a:latin typeface="Arial" panose="020B0604020202020204" pitchFamily="34" charset="0"/>
                <a:cs typeface="Arial" panose="020B0604020202020204" pitchFamily="34" charset="0"/>
              </a:rPr>
              <a:t>* Images from ILSVRC2012 (ImageNet 1K) Val and Test</a:t>
            </a:r>
          </a:p>
          <a:p>
            <a:pPr marL="0" indent="0">
              <a:buNone/>
            </a:pPr>
            <a:r>
              <a:rPr lang="en-US" altLang="zh-CN" dirty="0">
                <a:solidFill>
                  <a:srgbClr val="C00000"/>
                </a:solidFill>
                <a:latin typeface="Arial" panose="020B0604020202020204" pitchFamily="34" charset="0"/>
                <a:cs typeface="Arial" panose="020B0604020202020204" pitchFamily="34" charset="0"/>
              </a:rPr>
              <a:t> * Pretrained model – </a:t>
            </a:r>
            <a:r>
              <a:rPr lang="en-US" altLang="zh-CN" dirty="0" err="1">
                <a:solidFill>
                  <a:srgbClr val="C00000"/>
                </a:solidFill>
                <a:latin typeface="Arial" panose="020B0604020202020204" pitchFamily="34" charset="0"/>
                <a:cs typeface="Arial" panose="020B0604020202020204" pitchFamily="34" charset="0"/>
              </a:rPr>
              <a:t>ViT</a:t>
            </a:r>
            <a:r>
              <a:rPr lang="en-US" altLang="zh-CN" dirty="0">
                <a:solidFill>
                  <a:srgbClr val="C00000"/>
                </a:solidFill>
                <a:latin typeface="Arial" panose="020B0604020202020204" pitchFamily="34" charset="0"/>
                <a:cs typeface="Arial" panose="020B0604020202020204" pitchFamily="34" charset="0"/>
              </a:rPr>
              <a:t> Base (MAE) patch16</a:t>
            </a:r>
            <a:endParaRPr lang="en-US" altLang="zh-CN" dirty="0">
              <a:latin typeface="Arial" panose="020B0604020202020204" pitchFamily="34" charset="0"/>
              <a:cs typeface="Arial" panose="020B0604020202020204" pitchFamily="34" charset="0"/>
            </a:endParaRPr>
          </a:p>
        </p:txBody>
      </p:sp>
      <p:sp>
        <p:nvSpPr>
          <p:cNvPr id="12" name="副标题 2">
            <a:extLst>
              <a:ext uri="{FF2B5EF4-FFF2-40B4-BE49-F238E27FC236}">
                <a16:creationId xmlns:a16="http://schemas.microsoft.com/office/drawing/2014/main" id="{29D79C13-9DAB-43A9-BBAE-27B82403F5B1}"/>
              </a:ext>
            </a:extLst>
          </p:cNvPr>
          <p:cNvSpPr txBox="1">
            <a:spLocks/>
          </p:cNvSpPr>
          <p:nvPr/>
        </p:nvSpPr>
        <p:spPr>
          <a:xfrm>
            <a:off x="772160" y="3890840"/>
            <a:ext cx="3075498" cy="48911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200" dirty="0">
                <a:latin typeface="Arial" panose="020B0604020202020204" pitchFamily="34" charset="0"/>
                <a:cs typeface="Arial" panose="020B0604020202020204" pitchFamily="34" charset="0"/>
              </a:rPr>
              <a:t>taxi’s</a:t>
            </a:r>
            <a:r>
              <a:rPr lang="zh-CN" altLang="en-US" sz="2200" dirty="0">
                <a:latin typeface="Arial" panose="020B0604020202020204" pitchFamily="34" charset="0"/>
                <a:cs typeface="Arial" panose="020B0604020202020204" pitchFamily="34" charset="0"/>
              </a:rPr>
              <a:t> </a:t>
            </a:r>
            <a:r>
              <a:rPr lang="en-US" altLang="zh-CN" sz="2200" dirty="0">
                <a:latin typeface="Arial" panose="020B0604020202020204" pitchFamily="34" charset="0"/>
                <a:cs typeface="Arial" panose="020B0604020202020204" pitchFamily="34" charset="0"/>
              </a:rPr>
              <a:t>wheels (learned)</a:t>
            </a:r>
            <a:endParaRPr lang="zh-CN" altLang="en-US" sz="2200" dirty="0">
              <a:latin typeface="Abadi" panose="020B0604020104020204" pitchFamily="34" charset="0"/>
            </a:endParaRPr>
          </a:p>
        </p:txBody>
      </p:sp>
      <p:pic>
        <p:nvPicPr>
          <p:cNvPr id="3" name="图片 2">
            <a:extLst>
              <a:ext uri="{FF2B5EF4-FFF2-40B4-BE49-F238E27FC236}">
                <a16:creationId xmlns:a16="http://schemas.microsoft.com/office/drawing/2014/main" id="{9A2090FD-2BDE-486E-8443-407F9957167F}"/>
              </a:ext>
            </a:extLst>
          </p:cNvPr>
          <p:cNvPicPr>
            <a:picLocks noChangeAspect="1"/>
          </p:cNvPicPr>
          <p:nvPr/>
        </p:nvPicPr>
        <p:blipFill>
          <a:blip r:embed="rId3"/>
          <a:stretch>
            <a:fillRect/>
          </a:stretch>
        </p:blipFill>
        <p:spPr>
          <a:xfrm>
            <a:off x="772160" y="1362175"/>
            <a:ext cx="9001760" cy="2168948"/>
          </a:xfrm>
          <a:prstGeom prst="rect">
            <a:avLst/>
          </a:prstGeom>
        </p:spPr>
      </p:pic>
      <p:pic>
        <p:nvPicPr>
          <p:cNvPr id="8" name="图片 7">
            <a:extLst>
              <a:ext uri="{FF2B5EF4-FFF2-40B4-BE49-F238E27FC236}">
                <a16:creationId xmlns:a16="http://schemas.microsoft.com/office/drawing/2014/main" id="{E60DCFCA-C1C7-46DA-9A73-295CDBD4FE2C}"/>
              </a:ext>
            </a:extLst>
          </p:cNvPr>
          <p:cNvPicPr>
            <a:picLocks noChangeAspect="1"/>
          </p:cNvPicPr>
          <p:nvPr/>
        </p:nvPicPr>
        <p:blipFill>
          <a:blip r:embed="rId4"/>
          <a:stretch>
            <a:fillRect/>
          </a:stretch>
        </p:blipFill>
        <p:spPr>
          <a:xfrm>
            <a:off x="772160" y="4226471"/>
            <a:ext cx="9001760" cy="2168948"/>
          </a:xfrm>
          <a:prstGeom prst="rect">
            <a:avLst/>
          </a:prstGeom>
        </p:spPr>
      </p:pic>
    </p:spTree>
    <p:extLst>
      <p:ext uri="{BB962C8B-B14F-4D97-AF65-F5344CB8AC3E}">
        <p14:creationId xmlns:p14="http://schemas.microsoft.com/office/powerpoint/2010/main" val="29407053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副标题 2">
            <a:extLst>
              <a:ext uri="{FF2B5EF4-FFF2-40B4-BE49-F238E27FC236}">
                <a16:creationId xmlns:a16="http://schemas.microsoft.com/office/drawing/2014/main" id="{60DBAC83-F55B-4761-B705-B03A73E42E51}"/>
              </a:ext>
            </a:extLst>
          </p:cNvPr>
          <p:cNvSpPr txBox="1">
            <a:spLocks/>
          </p:cNvSpPr>
          <p:nvPr/>
        </p:nvSpPr>
        <p:spPr>
          <a:xfrm>
            <a:off x="308223" y="223434"/>
            <a:ext cx="10870060" cy="628706"/>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dirty="0">
                <a:latin typeface="Arial" panose="020B0604020202020204" pitchFamily="34" charset="0"/>
                <a:cs typeface="Arial" panose="020B0604020202020204" pitchFamily="34" charset="0"/>
              </a:rPr>
              <a:t>TODO#1   present a vision semantic query </a:t>
            </a:r>
            <a:r>
              <a:rPr lang="en-US" altLang="zh-CN" b="1" u="sng" dirty="0">
                <a:solidFill>
                  <a:srgbClr val="C00000"/>
                </a:solidFill>
                <a:latin typeface="Arial" panose="020B0604020202020204" pitchFamily="34" charset="0"/>
                <a:cs typeface="Arial" panose="020B0604020202020204" pitchFamily="34" charset="0"/>
              </a:rPr>
              <a:t>dataset</a:t>
            </a:r>
            <a:r>
              <a:rPr lang="en-US" altLang="zh-CN" dirty="0">
                <a:latin typeface="Arial" panose="020B0604020202020204" pitchFamily="34" charset="0"/>
                <a:cs typeface="Arial" panose="020B0604020202020204" pitchFamily="34" charset="0"/>
              </a:rPr>
              <a:t> for pretrained models </a:t>
            </a:r>
          </a:p>
        </p:txBody>
      </p:sp>
      <p:sp>
        <p:nvSpPr>
          <p:cNvPr id="9" name="文本框 8">
            <a:extLst>
              <a:ext uri="{FF2B5EF4-FFF2-40B4-BE49-F238E27FC236}">
                <a16:creationId xmlns:a16="http://schemas.microsoft.com/office/drawing/2014/main" id="{1F6CFA8B-26D9-4A5C-9C3B-797F02F767E4}"/>
              </a:ext>
            </a:extLst>
          </p:cNvPr>
          <p:cNvSpPr txBox="1"/>
          <p:nvPr/>
        </p:nvSpPr>
        <p:spPr>
          <a:xfrm>
            <a:off x="1952545" y="644705"/>
            <a:ext cx="8866141" cy="923330"/>
          </a:xfrm>
          <a:prstGeom prst="rect">
            <a:avLst/>
          </a:prstGeom>
          <a:noFill/>
        </p:spPr>
        <p:txBody>
          <a:bodyPr wrap="square">
            <a:spAutoFit/>
          </a:bodyPr>
          <a:lstStyle/>
          <a:p>
            <a:pPr marL="0" indent="0">
              <a:buNone/>
            </a:pPr>
            <a:r>
              <a:rPr lang="en-US" altLang="zh-CN" dirty="0">
                <a:latin typeface="Arial" panose="020B0604020202020204" pitchFamily="34" charset="0"/>
                <a:cs typeface="Arial" panose="020B0604020202020204" pitchFamily="34" charset="0"/>
              </a:rPr>
              <a:t> </a:t>
            </a:r>
            <a:r>
              <a:rPr lang="en-US" altLang="zh-CN" dirty="0">
                <a:solidFill>
                  <a:srgbClr val="C00000"/>
                </a:solidFill>
                <a:latin typeface="Arial" panose="020B0604020202020204" pitchFamily="34" charset="0"/>
                <a:cs typeface="Arial" panose="020B0604020202020204" pitchFamily="34" charset="0"/>
              </a:rPr>
              <a:t>* give more semantic assess to the pretrained paradigm.</a:t>
            </a:r>
          </a:p>
          <a:p>
            <a:pPr marL="0" indent="0">
              <a:buNone/>
            </a:pPr>
            <a:r>
              <a:rPr lang="en-US" altLang="zh-CN" dirty="0">
                <a:solidFill>
                  <a:srgbClr val="C00000"/>
                </a:solidFill>
                <a:latin typeface="Arial" panose="020B0604020202020204" pitchFamily="34" charset="0"/>
                <a:cs typeface="Arial" panose="020B0604020202020204" pitchFamily="34" charset="0"/>
              </a:rPr>
              <a:t>   current metrics mainly on downstream evaluation (classification acc, etc.)</a:t>
            </a:r>
          </a:p>
          <a:p>
            <a:pPr marL="0" indent="0">
              <a:buNone/>
            </a:pPr>
            <a:r>
              <a:rPr lang="en-US" altLang="zh-CN" dirty="0">
                <a:solidFill>
                  <a:srgbClr val="C00000"/>
                </a:solidFill>
                <a:latin typeface="Arial" panose="020B0604020202020204" pitchFamily="34" charset="0"/>
                <a:cs typeface="Arial" panose="020B0604020202020204" pitchFamily="34" charset="0"/>
              </a:rPr>
              <a:t>   intuition: more vision semantic knowledge -&gt; more general downstream power </a:t>
            </a:r>
            <a:endParaRPr lang="en-US" altLang="zh-CN" dirty="0">
              <a:latin typeface="Arial" panose="020B0604020202020204" pitchFamily="34" charset="0"/>
              <a:cs typeface="Arial" panose="020B0604020202020204" pitchFamily="34" charset="0"/>
            </a:endParaRPr>
          </a:p>
        </p:txBody>
      </p:sp>
      <p:pic>
        <p:nvPicPr>
          <p:cNvPr id="3" name="图片 2">
            <a:extLst>
              <a:ext uri="{FF2B5EF4-FFF2-40B4-BE49-F238E27FC236}">
                <a16:creationId xmlns:a16="http://schemas.microsoft.com/office/drawing/2014/main" id="{44B40F5C-775F-B627-1CCB-BDF5389295C8}"/>
              </a:ext>
            </a:extLst>
          </p:cNvPr>
          <p:cNvPicPr>
            <a:picLocks noChangeAspect="1"/>
          </p:cNvPicPr>
          <p:nvPr/>
        </p:nvPicPr>
        <p:blipFill>
          <a:blip r:embed="rId3"/>
          <a:stretch>
            <a:fillRect/>
          </a:stretch>
        </p:blipFill>
        <p:spPr>
          <a:xfrm>
            <a:off x="1537271" y="1993560"/>
            <a:ext cx="1487503" cy="1435440"/>
          </a:xfrm>
          <a:prstGeom prst="rect">
            <a:avLst/>
          </a:prstGeom>
        </p:spPr>
      </p:pic>
      <p:pic>
        <p:nvPicPr>
          <p:cNvPr id="5" name="图片 4">
            <a:extLst>
              <a:ext uri="{FF2B5EF4-FFF2-40B4-BE49-F238E27FC236}">
                <a16:creationId xmlns:a16="http://schemas.microsoft.com/office/drawing/2014/main" id="{00F00050-72FB-E02F-B7CB-DA0625355B3E}"/>
              </a:ext>
            </a:extLst>
          </p:cNvPr>
          <p:cNvPicPr>
            <a:picLocks noChangeAspect="1"/>
          </p:cNvPicPr>
          <p:nvPr/>
        </p:nvPicPr>
        <p:blipFill>
          <a:blip r:embed="rId4"/>
          <a:stretch>
            <a:fillRect/>
          </a:stretch>
        </p:blipFill>
        <p:spPr>
          <a:xfrm>
            <a:off x="1537271" y="3638025"/>
            <a:ext cx="1487503" cy="1457300"/>
          </a:xfrm>
          <a:prstGeom prst="rect">
            <a:avLst/>
          </a:prstGeom>
        </p:spPr>
      </p:pic>
      <p:pic>
        <p:nvPicPr>
          <p:cNvPr id="7" name="图片 6">
            <a:extLst>
              <a:ext uri="{FF2B5EF4-FFF2-40B4-BE49-F238E27FC236}">
                <a16:creationId xmlns:a16="http://schemas.microsoft.com/office/drawing/2014/main" id="{10F46579-1F3C-CD2D-25E8-304024B93461}"/>
              </a:ext>
            </a:extLst>
          </p:cNvPr>
          <p:cNvPicPr>
            <a:picLocks noChangeAspect="1"/>
          </p:cNvPicPr>
          <p:nvPr/>
        </p:nvPicPr>
        <p:blipFill>
          <a:blip r:embed="rId5"/>
          <a:stretch>
            <a:fillRect/>
          </a:stretch>
        </p:blipFill>
        <p:spPr>
          <a:xfrm>
            <a:off x="1537271" y="5275356"/>
            <a:ext cx="1487502" cy="1457299"/>
          </a:xfrm>
          <a:prstGeom prst="rect">
            <a:avLst/>
          </a:prstGeom>
        </p:spPr>
      </p:pic>
      <p:cxnSp>
        <p:nvCxnSpPr>
          <p:cNvPr id="10" name="直接箭头连接符 9">
            <a:extLst>
              <a:ext uri="{FF2B5EF4-FFF2-40B4-BE49-F238E27FC236}">
                <a16:creationId xmlns:a16="http://schemas.microsoft.com/office/drawing/2014/main" id="{FDE90C6E-9DFD-AA25-780B-77510A9984DA}"/>
              </a:ext>
            </a:extLst>
          </p:cNvPr>
          <p:cNvCxnSpPr>
            <a:cxnSpLocks/>
            <a:stCxn id="3" idx="3"/>
          </p:cNvCxnSpPr>
          <p:nvPr/>
        </p:nvCxnSpPr>
        <p:spPr>
          <a:xfrm>
            <a:off x="3024774" y="2711280"/>
            <a:ext cx="1721887"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a:extLst>
              <a:ext uri="{FF2B5EF4-FFF2-40B4-BE49-F238E27FC236}">
                <a16:creationId xmlns:a16="http://schemas.microsoft.com/office/drawing/2014/main" id="{F3A149C2-EDD7-91E5-2EB5-658E37CF2644}"/>
              </a:ext>
            </a:extLst>
          </p:cNvPr>
          <p:cNvCxnSpPr>
            <a:cxnSpLocks/>
          </p:cNvCxnSpPr>
          <p:nvPr/>
        </p:nvCxnSpPr>
        <p:spPr>
          <a:xfrm>
            <a:off x="3024773" y="4384255"/>
            <a:ext cx="1721887"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a:extLst>
              <a:ext uri="{FF2B5EF4-FFF2-40B4-BE49-F238E27FC236}">
                <a16:creationId xmlns:a16="http://schemas.microsoft.com/office/drawing/2014/main" id="{51630BC2-4B6F-0EF1-BCBD-D0329D78A331}"/>
              </a:ext>
            </a:extLst>
          </p:cNvPr>
          <p:cNvCxnSpPr>
            <a:cxnSpLocks/>
          </p:cNvCxnSpPr>
          <p:nvPr/>
        </p:nvCxnSpPr>
        <p:spPr>
          <a:xfrm>
            <a:off x="3024773" y="6005859"/>
            <a:ext cx="1721887"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副标题 2">
            <a:extLst>
              <a:ext uri="{FF2B5EF4-FFF2-40B4-BE49-F238E27FC236}">
                <a16:creationId xmlns:a16="http://schemas.microsoft.com/office/drawing/2014/main" id="{3D76D71B-E73E-90F7-B263-FDFB53A3CE8F}"/>
              </a:ext>
            </a:extLst>
          </p:cNvPr>
          <p:cNvSpPr txBox="1">
            <a:spLocks/>
          </p:cNvSpPr>
          <p:nvPr/>
        </p:nvSpPr>
        <p:spPr>
          <a:xfrm>
            <a:off x="2969712" y="3853279"/>
            <a:ext cx="2056544" cy="62870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000" dirty="0">
                <a:latin typeface="Arial" panose="020B0604020202020204" pitchFamily="34" charset="0"/>
                <a:cs typeface="Arial" panose="020B0604020202020204" pitchFamily="34" charset="0"/>
              </a:rPr>
              <a:t>Semantic Query</a:t>
            </a:r>
          </a:p>
        </p:txBody>
      </p:sp>
      <p:sp>
        <p:nvSpPr>
          <p:cNvPr id="17" name="副标题 2">
            <a:extLst>
              <a:ext uri="{FF2B5EF4-FFF2-40B4-BE49-F238E27FC236}">
                <a16:creationId xmlns:a16="http://schemas.microsoft.com/office/drawing/2014/main" id="{0DFD3930-A471-B2C9-DD36-5CCE5B288995}"/>
              </a:ext>
            </a:extLst>
          </p:cNvPr>
          <p:cNvSpPr txBox="1">
            <a:spLocks/>
          </p:cNvSpPr>
          <p:nvPr/>
        </p:nvSpPr>
        <p:spPr>
          <a:xfrm>
            <a:off x="2988066" y="2179647"/>
            <a:ext cx="2056545" cy="62870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000" dirty="0">
                <a:latin typeface="Arial" panose="020B0604020202020204" pitchFamily="34" charset="0"/>
                <a:cs typeface="Arial" panose="020B0604020202020204" pitchFamily="34" charset="0"/>
              </a:rPr>
              <a:t>Semantic Query</a:t>
            </a:r>
          </a:p>
        </p:txBody>
      </p:sp>
      <p:sp>
        <p:nvSpPr>
          <p:cNvPr id="18" name="副标题 2">
            <a:extLst>
              <a:ext uri="{FF2B5EF4-FFF2-40B4-BE49-F238E27FC236}">
                <a16:creationId xmlns:a16="http://schemas.microsoft.com/office/drawing/2014/main" id="{52DF9AB7-07BF-6D53-0264-86C252CB64E3}"/>
              </a:ext>
            </a:extLst>
          </p:cNvPr>
          <p:cNvSpPr txBox="1">
            <a:spLocks/>
          </p:cNvSpPr>
          <p:nvPr/>
        </p:nvSpPr>
        <p:spPr>
          <a:xfrm>
            <a:off x="2988066" y="5490436"/>
            <a:ext cx="2056545" cy="62870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000" dirty="0">
                <a:latin typeface="Arial" panose="020B0604020202020204" pitchFamily="34" charset="0"/>
                <a:cs typeface="Arial" panose="020B0604020202020204" pitchFamily="34" charset="0"/>
              </a:rPr>
              <a:t>Semantic Query</a:t>
            </a:r>
          </a:p>
        </p:txBody>
      </p:sp>
      <p:pic>
        <p:nvPicPr>
          <p:cNvPr id="19" name="图片 18">
            <a:extLst>
              <a:ext uri="{FF2B5EF4-FFF2-40B4-BE49-F238E27FC236}">
                <a16:creationId xmlns:a16="http://schemas.microsoft.com/office/drawing/2014/main" id="{7FAA949D-69C8-20BC-98D5-23782B5C55E2}"/>
              </a:ext>
            </a:extLst>
          </p:cNvPr>
          <p:cNvPicPr>
            <a:picLocks noChangeAspect="1"/>
          </p:cNvPicPr>
          <p:nvPr/>
        </p:nvPicPr>
        <p:blipFill>
          <a:blip r:embed="rId6"/>
          <a:stretch>
            <a:fillRect/>
          </a:stretch>
        </p:blipFill>
        <p:spPr>
          <a:xfrm>
            <a:off x="9083319" y="3901840"/>
            <a:ext cx="1082534" cy="899054"/>
          </a:xfrm>
          <a:prstGeom prst="rect">
            <a:avLst/>
          </a:prstGeom>
        </p:spPr>
      </p:pic>
      <p:sp>
        <p:nvSpPr>
          <p:cNvPr id="21" name="副标题 2">
            <a:extLst>
              <a:ext uri="{FF2B5EF4-FFF2-40B4-BE49-F238E27FC236}">
                <a16:creationId xmlns:a16="http://schemas.microsoft.com/office/drawing/2014/main" id="{BC122C94-5A41-BB2B-8404-889690611D3A}"/>
              </a:ext>
            </a:extLst>
          </p:cNvPr>
          <p:cNvSpPr txBox="1">
            <a:spLocks/>
          </p:cNvSpPr>
          <p:nvPr/>
        </p:nvSpPr>
        <p:spPr>
          <a:xfrm>
            <a:off x="8901589" y="2014546"/>
            <a:ext cx="1917097" cy="62870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000" dirty="0">
                <a:latin typeface="Arial" panose="020B0604020202020204" pitchFamily="34" charset="0"/>
                <a:cs typeface="Arial" panose="020B0604020202020204" pitchFamily="34" charset="0"/>
              </a:rPr>
              <a:t>Ground Truth</a:t>
            </a:r>
          </a:p>
        </p:txBody>
      </p:sp>
      <p:pic>
        <p:nvPicPr>
          <p:cNvPr id="22" name="图片 21">
            <a:extLst>
              <a:ext uri="{FF2B5EF4-FFF2-40B4-BE49-F238E27FC236}">
                <a16:creationId xmlns:a16="http://schemas.microsoft.com/office/drawing/2014/main" id="{323ABCEB-8E2A-F884-0352-5E86AC965CCB}"/>
              </a:ext>
            </a:extLst>
          </p:cNvPr>
          <p:cNvPicPr>
            <a:picLocks noChangeAspect="1"/>
          </p:cNvPicPr>
          <p:nvPr/>
        </p:nvPicPr>
        <p:blipFill>
          <a:blip r:embed="rId7"/>
          <a:stretch>
            <a:fillRect/>
          </a:stretch>
        </p:blipFill>
        <p:spPr>
          <a:xfrm>
            <a:off x="8879229" y="2438373"/>
            <a:ext cx="1721887" cy="484899"/>
          </a:xfrm>
          <a:prstGeom prst="rect">
            <a:avLst/>
          </a:prstGeom>
        </p:spPr>
      </p:pic>
      <p:pic>
        <p:nvPicPr>
          <p:cNvPr id="24" name="图片 23">
            <a:extLst>
              <a:ext uri="{FF2B5EF4-FFF2-40B4-BE49-F238E27FC236}">
                <a16:creationId xmlns:a16="http://schemas.microsoft.com/office/drawing/2014/main" id="{8BA8E15A-232B-CD0C-8ADC-080E9278A3B5}"/>
              </a:ext>
            </a:extLst>
          </p:cNvPr>
          <p:cNvPicPr>
            <a:picLocks noChangeAspect="1"/>
          </p:cNvPicPr>
          <p:nvPr/>
        </p:nvPicPr>
        <p:blipFill>
          <a:blip r:embed="rId8"/>
          <a:stretch>
            <a:fillRect/>
          </a:stretch>
        </p:blipFill>
        <p:spPr>
          <a:xfrm>
            <a:off x="9092430" y="5325791"/>
            <a:ext cx="1082534" cy="1356428"/>
          </a:xfrm>
          <a:prstGeom prst="rect">
            <a:avLst/>
          </a:prstGeom>
        </p:spPr>
      </p:pic>
      <p:pic>
        <p:nvPicPr>
          <p:cNvPr id="27" name="图片 26">
            <a:extLst>
              <a:ext uri="{FF2B5EF4-FFF2-40B4-BE49-F238E27FC236}">
                <a16:creationId xmlns:a16="http://schemas.microsoft.com/office/drawing/2014/main" id="{1D55F785-81E1-6764-1869-E93EA9F2BFA8}"/>
              </a:ext>
            </a:extLst>
          </p:cNvPr>
          <p:cNvPicPr>
            <a:picLocks noChangeAspect="1"/>
          </p:cNvPicPr>
          <p:nvPr/>
        </p:nvPicPr>
        <p:blipFill>
          <a:blip r:embed="rId9"/>
          <a:stretch>
            <a:fillRect/>
          </a:stretch>
        </p:blipFill>
        <p:spPr>
          <a:xfrm>
            <a:off x="5211084" y="2438373"/>
            <a:ext cx="1685925" cy="514350"/>
          </a:xfrm>
          <a:prstGeom prst="rect">
            <a:avLst/>
          </a:prstGeom>
        </p:spPr>
      </p:pic>
      <p:sp>
        <p:nvSpPr>
          <p:cNvPr id="28" name="副标题 2">
            <a:extLst>
              <a:ext uri="{FF2B5EF4-FFF2-40B4-BE49-F238E27FC236}">
                <a16:creationId xmlns:a16="http://schemas.microsoft.com/office/drawing/2014/main" id="{12E4CDCC-6DEB-E375-3B05-372E13857517}"/>
              </a:ext>
            </a:extLst>
          </p:cNvPr>
          <p:cNvSpPr txBox="1">
            <a:spLocks/>
          </p:cNvSpPr>
          <p:nvPr/>
        </p:nvSpPr>
        <p:spPr>
          <a:xfrm>
            <a:off x="5233446" y="1993181"/>
            <a:ext cx="1917097" cy="62870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000" dirty="0">
                <a:latin typeface="Arial" panose="020B0604020202020204" pitchFamily="34" charset="0"/>
                <a:cs typeface="Arial" panose="020B0604020202020204" pitchFamily="34" charset="0"/>
              </a:rPr>
              <a:t>Query Answer</a:t>
            </a:r>
          </a:p>
        </p:txBody>
      </p:sp>
      <p:pic>
        <p:nvPicPr>
          <p:cNvPr id="32" name="图片 31">
            <a:extLst>
              <a:ext uri="{FF2B5EF4-FFF2-40B4-BE49-F238E27FC236}">
                <a16:creationId xmlns:a16="http://schemas.microsoft.com/office/drawing/2014/main" id="{8158EEEA-1636-1745-C821-071D3802BCFB}"/>
              </a:ext>
            </a:extLst>
          </p:cNvPr>
          <p:cNvPicPr>
            <a:picLocks noChangeAspect="1"/>
          </p:cNvPicPr>
          <p:nvPr/>
        </p:nvPicPr>
        <p:blipFill>
          <a:blip r:embed="rId10"/>
          <a:stretch>
            <a:fillRect/>
          </a:stretch>
        </p:blipFill>
        <p:spPr>
          <a:xfrm>
            <a:off x="5463951" y="3905278"/>
            <a:ext cx="1181375" cy="800286"/>
          </a:xfrm>
          <a:prstGeom prst="rect">
            <a:avLst/>
          </a:prstGeom>
        </p:spPr>
      </p:pic>
      <p:cxnSp>
        <p:nvCxnSpPr>
          <p:cNvPr id="33" name="直接箭头连接符 32">
            <a:extLst>
              <a:ext uri="{FF2B5EF4-FFF2-40B4-BE49-F238E27FC236}">
                <a16:creationId xmlns:a16="http://schemas.microsoft.com/office/drawing/2014/main" id="{B67A1E56-5435-337C-A140-0B7DDED05DAA}"/>
              </a:ext>
            </a:extLst>
          </p:cNvPr>
          <p:cNvCxnSpPr>
            <a:cxnSpLocks/>
          </p:cNvCxnSpPr>
          <p:nvPr/>
        </p:nvCxnSpPr>
        <p:spPr>
          <a:xfrm>
            <a:off x="7012596" y="2627374"/>
            <a:ext cx="1721887" cy="0"/>
          </a:xfrm>
          <a:prstGeom prst="straightConnector1">
            <a:avLst/>
          </a:prstGeom>
          <a:ln w="76200">
            <a:solidFill>
              <a:schemeClr val="tx1"/>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4" name="直接箭头连接符 33">
            <a:extLst>
              <a:ext uri="{FF2B5EF4-FFF2-40B4-BE49-F238E27FC236}">
                <a16:creationId xmlns:a16="http://schemas.microsoft.com/office/drawing/2014/main" id="{BB710136-8E1A-C06B-C4DE-82081A89D605}"/>
              </a:ext>
            </a:extLst>
          </p:cNvPr>
          <p:cNvCxnSpPr>
            <a:cxnSpLocks/>
          </p:cNvCxnSpPr>
          <p:nvPr/>
        </p:nvCxnSpPr>
        <p:spPr>
          <a:xfrm>
            <a:off x="7041755" y="4269527"/>
            <a:ext cx="1721887" cy="0"/>
          </a:xfrm>
          <a:prstGeom prst="straightConnector1">
            <a:avLst/>
          </a:prstGeom>
          <a:ln w="76200">
            <a:solidFill>
              <a:schemeClr val="tx1"/>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36" name="图片 35">
            <a:extLst>
              <a:ext uri="{FF2B5EF4-FFF2-40B4-BE49-F238E27FC236}">
                <a16:creationId xmlns:a16="http://schemas.microsoft.com/office/drawing/2014/main" id="{ECB5AEE6-4C1E-BCBD-FAFF-C2CD17E123FA}"/>
              </a:ext>
            </a:extLst>
          </p:cNvPr>
          <p:cNvPicPr>
            <a:picLocks noChangeAspect="1"/>
          </p:cNvPicPr>
          <p:nvPr/>
        </p:nvPicPr>
        <p:blipFill>
          <a:blip r:embed="rId11"/>
          <a:stretch>
            <a:fillRect/>
          </a:stretch>
        </p:blipFill>
        <p:spPr>
          <a:xfrm>
            <a:off x="5646376" y="5320014"/>
            <a:ext cx="998950" cy="1362205"/>
          </a:xfrm>
          <a:prstGeom prst="rect">
            <a:avLst/>
          </a:prstGeom>
        </p:spPr>
      </p:pic>
      <p:cxnSp>
        <p:nvCxnSpPr>
          <p:cNvPr id="37" name="直接箭头连接符 36">
            <a:extLst>
              <a:ext uri="{FF2B5EF4-FFF2-40B4-BE49-F238E27FC236}">
                <a16:creationId xmlns:a16="http://schemas.microsoft.com/office/drawing/2014/main" id="{FFF4FA3F-C960-FBB0-6331-3C61BAB8958E}"/>
              </a:ext>
            </a:extLst>
          </p:cNvPr>
          <p:cNvCxnSpPr>
            <a:cxnSpLocks/>
          </p:cNvCxnSpPr>
          <p:nvPr/>
        </p:nvCxnSpPr>
        <p:spPr>
          <a:xfrm>
            <a:off x="7041755" y="5964059"/>
            <a:ext cx="1721887" cy="0"/>
          </a:xfrm>
          <a:prstGeom prst="straightConnector1">
            <a:avLst/>
          </a:prstGeom>
          <a:ln w="76200">
            <a:solidFill>
              <a:schemeClr val="tx1"/>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8" name="副标题 2">
            <a:extLst>
              <a:ext uri="{FF2B5EF4-FFF2-40B4-BE49-F238E27FC236}">
                <a16:creationId xmlns:a16="http://schemas.microsoft.com/office/drawing/2014/main" id="{C3069DA1-E24B-D916-24A6-1A4D9B4675F5}"/>
              </a:ext>
            </a:extLst>
          </p:cNvPr>
          <p:cNvSpPr txBox="1">
            <a:spLocks/>
          </p:cNvSpPr>
          <p:nvPr/>
        </p:nvSpPr>
        <p:spPr>
          <a:xfrm>
            <a:off x="7326118" y="2720551"/>
            <a:ext cx="2056545" cy="62870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000" dirty="0">
                <a:latin typeface="Arial" panose="020B0604020202020204" pitchFamily="34" charset="0"/>
                <a:cs typeface="Arial" panose="020B0604020202020204" pitchFamily="34" charset="0"/>
              </a:rPr>
              <a:t>Contrast</a:t>
            </a:r>
          </a:p>
        </p:txBody>
      </p:sp>
      <p:sp>
        <p:nvSpPr>
          <p:cNvPr id="39" name="副标题 2">
            <a:extLst>
              <a:ext uri="{FF2B5EF4-FFF2-40B4-BE49-F238E27FC236}">
                <a16:creationId xmlns:a16="http://schemas.microsoft.com/office/drawing/2014/main" id="{DCB8179B-64E2-AD70-847E-51A97949EF49}"/>
              </a:ext>
            </a:extLst>
          </p:cNvPr>
          <p:cNvSpPr txBox="1">
            <a:spLocks/>
          </p:cNvSpPr>
          <p:nvPr/>
        </p:nvSpPr>
        <p:spPr>
          <a:xfrm>
            <a:off x="7326118" y="4342305"/>
            <a:ext cx="2056545" cy="62870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000" dirty="0">
                <a:latin typeface="Arial" panose="020B0604020202020204" pitchFamily="34" charset="0"/>
                <a:cs typeface="Arial" panose="020B0604020202020204" pitchFamily="34" charset="0"/>
              </a:rPr>
              <a:t>Contrast</a:t>
            </a:r>
          </a:p>
        </p:txBody>
      </p:sp>
      <p:sp>
        <p:nvSpPr>
          <p:cNvPr id="40" name="副标题 2">
            <a:extLst>
              <a:ext uri="{FF2B5EF4-FFF2-40B4-BE49-F238E27FC236}">
                <a16:creationId xmlns:a16="http://schemas.microsoft.com/office/drawing/2014/main" id="{F436D690-6E64-A58B-D5A5-C0604A12441F}"/>
              </a:ext>
            </a:extLst>
          </p:cNvPr>
          <p:cNvSpPr txBox="1">
            <a:spLocks/>
          </p:cNvSpPr>
          <p:nvPr/>
        </p:nvSpPr>
        <p:spPr>
          <a:xfrm>
            <a:off x="7326118" y="6046228"/>
            <a:ext cx="2056545" cy="62870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000" dirty="0">
                <a:latin typeface="Arial" panose="020B0604020202020204" pitchFamily="34" charset="0"/>
                <a:cs typeface="Arial" panose="020B0604020202020204" pitchFamily="34" charset="0"/>
              </a:rPr>
              <a:t>Contrast</a:t>
            </a:r>
          </a:p>
        </p:txBody>
      </p:sp>
    </p:spTree>
    <p:extLst>
      <p:ext uri="{BB962C8B-B14F-4D97-AF65-F5344CB8AC3E}">
        <p14:creationId xmlns:p14="http://schemas.microsoft.com/office/powerpoint/2010/main" val="6981990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副标题 2">
            <a:extLst>
              <a:ext uri="{FF2B5EF4-FFF2-40B4-BE49-F238E27FC236}">
                <a16:creationId xmlns:a16="http://schemas.microsoft.com/office/drawing/2014/main" id="{60DBAC83-F55B-4761-B705-B03A73E42E51}"/>
              </a:ext>
            </a:extLst>
          </p:cNvPr>
          <p:cNvSpPr txBox="1">
            <a:spLocks/>
          </p:cNvSpPr>
          <p:nvPr/>
        </p:nvSpPr>
        <p:spPr>
          <a:xfrm>
            <a:off x="264557" y="223434"/>
            <a:ext cx="11578977" cy="62870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400" dirty="0">
                <a:latin typeface="Arial" panose="020B0604020202020204" pitchFamily="34" charset="0"/>
                <a:cs typeface="Arial" panose="020B0604020202020204" pitchFamily="34" charset="0"/>
              </a:rPr>
              <a:t>TODO#2   present a vision semantic query </a:t>
            </a:r>
            <a:r>
              <a:rPr lang="en-US" altLang="zh-CN" sz="2400" b="1" u="sng" dirty="0">
                <a:solidFill>
                  <a:srgbClr val="C00000"/>
                </a:solidFill>
                <a:latin typeface="Arial" panose="020B0604020202020204" pitchFamily="34" charset="0"/>
                <a:cs typeface="Arial" panose="020B0604020202020204" pitchFamily="34" charset="0"/>
              </a:rPr>
              <a:t>benchmark</a:t>
            </a:r>
            <a:r>
              <a:rPr lang="en-US" altLang="zh-CN" sz="2400" dirty="0">
                <a:latin typeface="Arial" panose="020B0604020202020204" pitchFamily="34" charset="0"/>
                <a:cs typeface="Arial" panose="020B0604020202020204" pitchFamily="34" charset="0"/>
              </a:rPr>
              <a:t> for pretrained models </a:t>
            </a:r>
          </a:p>
        </p:txBody>
      </p:sp>
      <p:pic>
        <p:nvPicPr>
          <p:cNvPr id="19" name="图片 18">
            <a:extLst>
              <a:ext uri="{FF2B5EF4-FFF2-40B4-BE49-F238E27FC236}">
                <a16:creationId xmlns:a16="http://schemas.microsoft.com/office/drawing/2014/main" id="{7FAA949D-69C8-20BC-98D5-23782B5C55E2}"/>
              </a:ext>
            </a:extLst>
          </p:cNvPr>
          <p:cNvPicPr>
            <a:picLocks noChangeAspect="1"/>
          </p:cNvPicPr>
          <p:nvPr/>
        </p:nvPicPr>
        <p:blipFill>
          <a:blip r:embed="rId3"/>
          <a:stretch>
            <a:fillRect/>
          </a:stretch>
        </p:blipFill>
        <p:spPr>
          <a:xfrm>
            <a:off x="9771977" y="3425562"/>
            <a:ext cx="1082534" cy="899054"/>
          </a:xfrm>
          <a:prstGeom prst="rect">
            <a:avLst/>
          </a:prstGeom>
        </p:spPr>
      </p:pic>
      <p:sp>
        <p:nvSpPr>
          <p:cNvPr id="21" name="副标题 2">
            <a:extLst>
              <a:ext uri="{FF2B5EF4-FFF2-40B4-BE49-F238E27FC236}">
                <a16:creationId xmlns:a16="http://schemas.microsoft.com/office/drawing/2014/main" id="{BC122C94-5A41-BB2B-8404-889690611D3A}"/>
              </a:ext>
            </a:extLst>
          </p:cNvPr>
          <p:cNvSpPr txBox="1">
            <a:spLocks/>
          </p:cNvSpPr>
          <p:nvPr/>
        </p:nvSpPr>
        <p:spPr>
          <a:xfrm>
            <a:off x="9498866" y="1588847"/>
            <a:ext cx="1917097" cy="62870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000" dirty="0">
                <a:latin typeface="Arial" panose="020B0604020202020204" pitchFamily="34" charset="0"/>
                <a:cs typeface="Arial" panose="020B0604020202020204" pitchFamily="34" charset="0"/>
              </a:rPr>
              <a:t>Ground Truth</a:t>
            </a:r>
          </a:p>
        </p:txBody>
      </p:sp>
      <p:pic>
        <p:nvPicPr>
          <p:cNvPr id="22" name="图片 21">
            <a:extLst>
              <a:ext uri="{FF2B5EF4-FFF2-40B4-BE49-F238E27FC236}">
                <a16:creationId xmlns:a16="http://schemas.microsoft.com/office/drawing/2014/main" id="{323ABCEB-8E2A-F884-0352-5E86AC965CCB}"/>
              </a:ext>
            </a:extLst>
          </p:cNvPr>
          <p:cNvPicPr>
            <a:picLocks noChangeAspect="1"/>
          </p:cNvPicPr>
          <p:nvPr/>
        </p:nvPicPr>
        <p:blipFill>
          <a:blip r:embed="rId4"/>
          <a:stretch>
            <a:fillRect/>
          </a:stretch>
        </p:blipFill>
        <p:spPr>
          <a:xfrm>
            <a:off x="9567887" y="1962095"/>
            <a:ext cx="1721887" cy="484899"/>
          </a:xfrm>
          <a:prstGeom prst="rect">
            <a:avLst/>
          </a:prstGeom>
        </p:spPr>
      </p:pic>
      <p:pic>
        <p:nvPicPr>
          <p:cNvPr id="24" name="图片 23">
            <a:extLst>
              <a:ext uri="{FF2B5EF4-FFF2-40B4-BE49-F238E27FC236}">
                <a16:creationId xmlns:a16="http://schemas.microsoft.com/office/drawing/2014/main" id="{8BA8E15A-232B-CD0C-8ADC-080E9278A3B5}"/>
              </a:ext>
            </a:extLst>
          </p:cNvPr>
          <p:cNvPicPr>
            <a:picLocks noChangeAspect="1"/>
          </p:cNvPicPr>
          <p:nvPr/>
        </p:nvPicPr>
        <p:blipFill>
          <a:blip r:embed="rId5"/>
          <a:stretch>
            <a:fillRect/>
          </a:stretch>
        </p:blipFill>
        <p:spPr>
          <a:xfrm>
            <a:off x="9781088" y="4849513"/>
            <a:ext cx="1082534" cy="1356428"/>
          </a:xfrm>
          <a:prstGeom prst="rect">
            <a:avLst/>
          </a:prstGeom>
        </p:spPr>
      </p:pic>
      <p:pic>
        <p:nvPicPr>
          <p:cNvPr id="27" name="图片 26">
            <a:extLst>
              <a:ext uri="{FF2B5EF4-FFF2-40B4-BE49-F238E27FC236}">
                <a16:creationId xmlns:a16="http://schemas.microsoft.com/office/drawing/2014/main" id="{1D55F785-81E1-6764-1869-E93EA9F2BFA8}"/>
              </a:ext>
            </a:extLst>
          </p:cNvPr>
          <p:cNvPicPr>
            <a:picLocks noChangeAspect="1"/>
          </p:cNvPicPr>
          <p:nvPr/>
        </p:nvPicPr>
        <p:blipFill>
          <a:blip r:embed="rId6"/>
          <a:stretch>
            <a:fillRect/>
          </a:stretch>
        </p:blipFill>
        <p:spPr>
          <a:xfrm>
            <a:off x="649359" y="1962095"/>
            <a:ext cx="1685925" cy="514350"/>
          </a:xfrm>
          <a:prstGeom prst="rect">
            <a:avLst/>
          </a:prstGeom>
        </p:spPr>
      </p:pic>
      <p:sp>
        <p:nvSpPr>
          <p:cNvPr id="28" name="副标题 2">
            <a:extLst>
              <a:ext uri="{FF2B5EF4-FFF2-40B4-BE49-F238E27FC236}">
                <a16:creationId xmlns:a16="http://schemas.microsoft.com/office/drawing/2014/main" id="{12E4CDCC-6DEB-E375-3B05-372E13857517}"/>
              </a:ext>
            </a:extLst>
          </p:cNvPr>
          <p:cNvSpPr txBox="1">
            <a:spLocks/>
          </p:cNvSpPr>
          <p:nvPr/>
        </p:nvSpPr>
        <p:spPr>
          <a:xfrm>
            <a:off x="657350" y="1565289"/>
            <a:ext cx="1917097" cy="62870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000" dirty="0">
                <a:latin typeface="Arial" panose="020B0604020202020204" pitchFamily="34" charset="0"/>
                <a:cs typeface="Arial" panose="020B0604020202020204" pitchFamily="34" charset="0"/>
              </a:rPr>
              <a:t>Query Answer</a:t>
            </a:r>
          </a:p>
        </p:txBody>
      </p:sp>
      <p:pic>
        <p:nvPicPr>
          <p:cNvPr id="32" name="图片 31">
            <a:extLst>
              <a:ext uri="{FF2B5EF4-FFF2-40B4-BE49-F238E27FC236}">
                <a16:creationId xmlns:a16="http://schemas.microsoft.com/office/drawing/2014/main" id="{8158EEEA-1636-1745-C821-071D3802BCFB}"/>
              </a:ext>
            </a:extLst>
          </p:cNvPr>
          <p:cNvPicPr>
            <a:picLocks noChangeAspect="1"/>
          </p:cNvPicPr>
          <p:nvPr/>
        </p:nvPicPr>
        <p:blipFill>
          <a:blip r:embed="rId7"/>
          <a:stretch>
            <a:fillRect/>
          </a:stretch>
        </p:blipFill>
        <p:spPr>
          <a:xfrm>
            <a:off x="902226" y="3429000"/>
            <a:ext cx="1181375" cy="800286"/>
          </a:xfrm>
          <a:prstGeom prst="rect">
            <a:avLst/>
          </a:prstGeom>
        </p:spPr>
      </p:pic>
      <p:cxnSp>
        <p:nvCxnSpPr>
          <p:cNvPr id="33" name="直接箭头连接符 32">
            <a:extLst>
              <a:ext uri="{FF2B5EF4-FFF2-40B4-BE49-F238E27FC236}">
                <a16:creationId xmlns:a16="http://schemas.microsoft.com/office/drawing/2014/main" id="{B67A1E56-5435-337C-A140-0B7DDED05DAA}"/>
              </a:ext>
            </a:extLst>
          </p:cNvPr>
          <p:cNvCxnSpPr>
            <a:cxnSpLocks/>
          </p:cNvCxnSpPr>
          <p:nvPr/>
        </p:nvCxnSpPr>
        <p:spPr>
          <a:xfrm>
            <a:off x="5122040" y="2151096"/>
            <a:ext cx="1721887" cy="0"/>
          </a:xfrm>
          <a:prstGeom prst="straightConnector1">
            <a:avLst/>
          </a:prstGeom>
          <a:ln w="76200">
            <a:solidFill>
              <a:schemeClr val="tx1"/>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4" name="直接箭头连接符 33">
            <a:extLst>
              <a:ext uri="{FF2B5EF4-FFF2-40B4-BE49-F238E27FC236}">
                <a16:creationId xmlns:a16="http://schemas.microsoft.com/office/drawing/2014/main" id="{BB710136-8E1A-C06B-C4DE-82081A89D605}"/>
              </a:ext>
            </a:extLst>
          </p:cNvPr>
          <p:cNvCxnSpPr>
            <a:cxnSpLocks/>
          </p:cNvCxnSpPr>
          <p:nvPr/>
        </p:nvCxnSpPr>
        <p:spPr>
          <a:xfrm>
            <a:off x="5151199" y="3793249"/>
            <a:ext cx="1721887" cy="0"/>
          </a:xfrm>
          <a:prstGeom prst="straightConnector1">
            <a:avLst/>
          </a:prstGeom>
          <a:ln w="76200">
            <a:solidFill>
              <a:schemeClr val="tx1"/>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36" name="图片 35">
            <a:extLst>
              <a:ext uri="{FF2B5EF4-FFF2-40B4-BE49-F238E27FC236}">
                <a16:creationId xmlns:a16="http://schemas.microsoft.com/office/drawing/2014/main" id="{ECB5AEE6-4C1E-BCBD-FAFF-C2CD17E123FA}"/>
              </a:ext>
            </a:extLst>
          </p:cNvPr>
          <p:cNvPicPr>
            <a:picLocks noChangeAspect="1"/>
          </p:cNvPicPr>
          <p:nvPr/>
        </p:nvPicPr>
        <p:blipFill>
          <a:blip r:embed="rId8"/>
          <a:stretch>
            <a:fillRect/>
          </a:stretch>
        </p:blipFill>
        <p:spPr>
          <a:xfrm>
            <a:off x="1084651" y="4843736"/>
            <a:ext cx="998950" cy="1362205"/>
          </a:xfrm>
          <a:prstGeom prst="rect">
            <a:avLst/>
          </a:prstGeom>
        </p:spPr>
      </p:pic>
      <p:cxnSp>
        <p:nvCxnSpPr>
          <p:cNvPr id="37" name="直接箭头连接符 36">
            <a:extLst>
              <a:ext uri="{FF2B5EF4-FFF2-40B4-BE49-F238E27FC236}">
                <a16:creationId xmlns:a16="http://schemas.microsoft.com/office/drawing/2014/main" id="{FFF4FA3F-C960-FBB0-6331-3C61BAB8958E}"/>
              </a:ext>
            </a:extLst>
          </p:cNvPr>
          <p:cNvCxnSpPr>
            <a:cxnSpLocks/>
          </p:cNvCxnSpPr>
          <p:nvPr/>
        </p:nvCxnSpPr>
        <p:spPr>
          <a:xfrm>
            <a:off x="5151199" y="5487781"/>
            <a:ext cx="1721887" cy="0"/>
          </a:xfrm>
          <a:prstGeom prst="straightConnector1">
            <a:avLst/>
          </a:prstGeom>
          <a:ln w="76200">
            <a:solidFill>
              <a:schemeClr val="tx1"/>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8" name="副标题 2">
            <a:extLst>
              <a:ext uri="{FF2B5EF4-FFF2-40B4-BE49-F238E27FC236}">
                <a16:creationId xmlns:a16="http://schemas.microsoft.com/office/drawing/2014/main" id="{C3069DA1-E24B-D916-24A6-1A4D9B4675F5}"/>
              </a:ext>
            </a:extLst>
          </p:cNvPr>
          <p:cNvSpPr txBox="1">
            <a:spLocks/>
          </p:cNvSpPr>
          <p:nvPr/>
        </p:nvSpPr>
        <p:spPr>
          <a:xfrm>
            <a:off x="5435562" y="2244273"/>
            <a:ext cx="2056545" cy="62870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000" dirty="0">
                <a:latin typeface="Arial" panose="020B0604020202020204" pitchFamily="34" charset="0"/>
                <a:cs typeface="Arial" panose="020B0604020202020204" pitchFamily="34" charset="0"/>
              </a:rPr>
              <a:t>Contrast</a:t>
            </a:r>
          </a:p>
        </p:txBody>
      </p:sp>
      <p:sp>
        <p:nvSpPr>
          <p:cNvPr id="39" name="副标题 2">
            <a:extLst>
              <a:ext uri="{FF2B5EF4-FFF2-40B4-BE49-F238E27FC236}">
                <a16:creationId xmlns:a16="http://schemas.microsoft.com/office/drawing/2014/main" id="{DCB8179B-64E2-AD70-847E-51A97949EF49}"/>
              </a:ext>
            </a:extLst>
          </p:cNvPr>
          <p:cNvSpPr txBox="1">
            <a:spLocks/>
          </p:cNvSpPr>
          <p:nvPr/>
        </p:nvSpPr>
        <p:spPr>
          <a:xfrm>
            <a:off x="5435562" y="3866027"/>
            <a:ext cx="2056545" cy="62870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000" dirty="0">
                <a:latin typeface="Arial" panose="020B0604020202020204" pitchFamily="34" charset="0"/>
                <a:cs typeface="Arial" panose="020B0604020202020204" pitchFamily="34" charset="0"/>
              </a:rPr>
              <a:t>Contrast</a:t>
            </a:r>
          </a:p>
        </p:txBody>
      </p:sp>
      <p:sp>
        <p:nvSpPr>
          <p:cNvPr id="40" name="副标题 2">
            <a:extLst>
              <a:ext uri="{FF2B5EF4-FFF2-40B4-BE49-F238E27FC236}">
                <a16:creationId xmlns:a16="http://schemas.microsoft.com/office/drawing/2014/main" id="{F436D690-6E64-A58B-D5A5-C0604A12441F}"/>
              </a:ext>
            </a:extLst>
          </p:cNvPr>
          <p:cNvSpPr txBox="1">
            <a:spLocks/>
          </p:cNvSpPr>
          <p:nvPr/>
        </p:nvSpPr>
        <p:spPr>
          <a:xfrm>
            <a:off x="5435562" y="5569950"/>
            <a:ext cx="2056545" cy="62870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000" dirty="0">
                <a:latin typeface="Arial" panose="020B0604020202020204" pitchFamily="34" charset="0"/>
                <a:cs typeface="Arial" panose="020B0604020202020204" pitchFamily="34" charset="0"/>
              </a:rPr>
              <a:t>Contrast</a:t>
            </a:r>
          </a:p>
        </p:txBody>
      </p:sp>
      <p:cxnSp>
        <p:nvCxnSpPr>
          <p:cNvPr id="29" name="直接箭头连接符 28">
            <a:extLst>
              <a:ext uri="{FF2B5EF4-FFF2-40B4-BE49-F238E27FC236}">
                <a16:creationId xmlns:a16="http://schemas.microsoft.com/office/drawing/2014/main" id="{04ED1510-800B-9737-DE9E-501316C392B7}"/>
              </a:ext>
            </a:extLst>
          </p:cNvPr>
          <p:cNvCxnSpPr>
            <a:cxnSpLocks/>
          </p:cNvCxnSpPr>
          <p:nvPr/>
        </p:nvCxnSpPr>
        <p:spPr>
          <a:xfrm>
            <a:off x="2335284" y="2244273"/>
            <a:ext cx="685318"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a:extLst>
              <a:ext uri="{FF2B5EF4-FFF2-40B4-BE49-F238E27FC236}">
                <a16:creationId xmlns:a16="http://schemas.microsoft.com/office/drawing/2014/main" id="{818F2805-83EB-0A7C-4721-3C967C567AB5}"/>
              </a:ext>
            </a:extLst>
          </p:cNvPr>
          <p:cNvCxnSpPr>
            <a:cxnSpLocks/>
          </p:cNvCxnSpPr>
          <p:nvPr/>
        </p:nvCxnSpPr>
        <p:spPr>
          <a:xfrm>
            <a:off x="2335284" y="3793249"/>
            <a:ext cx="685318"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a:extLst>
              <a:ext uri="{FF2B5EF4-FFF2-40B4-BE49-F238E27FC236}">
                <a16:creationId xmlns:a16="http://schemas.microsoft.com/office/drawing/2014/main" id="{4914E66F-74A0-1F42-0C19-4A987AA3E80A}"/>
              </a:ext>
            </a:extLst>
          </p:cNvPr>
          <p:cNvCxnSpPr>
            <a:cxnSpLocks/>
          </p:cNvCxnSpPr>
          <p:nvPr/>
        </p:nvCxnSpPr>
        <p:spPr>
          <a:xfrm>
            <a:off x="2335284" y="5487781"/>
            <a:ext cx="685318"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a:extLst>
              <a:ext uri="{FF2B5EF4-FFF2-40B4-BE49-F238E27FC236}">
                <a16:creationId xmlns:a16="http://schemas.microsoft.com/office/drawing/2014/main" id="{6A5545E0-3439-46C2-4412-228DF22335DA}"/>
              </a:ext>
            </a:extLst>
          </p:cNvPr>
          <p:cNvCxnSpPr>
            <a:cxnSpLocks/>
            <a:stCxn id="22" idx="1"/>
          </p:cNvCxnSpPr>
          <p:nvPr/>
        </p:nvCxnSpPr>
        <p:spPr>
          <a:xfrm flipH="1">
            <a:off x="8774130" y="2204545"/>
            <a:ext cx="793757"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a:extLst>
              <a:ext uri="{FF2B5EF4-FFF2-40B4-BE49-F238E27FC236}">
                <a16:creationId xmlns:a16="http://schemas.microsoft.com/office/drawing/2014/main" id="{2ADD0809-C985-0972-5990-9833B66D7DFC}"/>
              </a:ext>
            </a:extLst>
          </p:cNvPr>
          <p:cNvCxnSpPr>
            <a:cxnSpLocks/>
          </p:cNvCxnSpPr>
          <p:nvPr/>
        </p:nvCxnSpPr>
        <p:spPr>
          <a:xfrm flipH="1">
            <a:off x="8774130" y="3866027"/>
            <a:ext cx="793757"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接箭头连接符 41">
            <a:extLst>
              <a:ext uri="{FF2B5EF4-FFF2-40B4-BE49-F238E27FC236}">
                <a16:creationId xmlns:a16="http://schemas.microsoft.com/office/drawing/2014/main" id="{814A3CB5-C1EC-7332-D944-E117CA886C31}"/>
              </a:ext>
            </a:extLst>
          </p:cNvPr>
          <p:cNvCxnSpPr>
            <a:cxnSpLocks/>
          </p:cNvCxnSpPr>
          <p:nvPr/>
        </p:nvCxnSpPr>
        <p:spPr>
          <a:xfrm flipH="1">
            <a:off x="8774130" y="5487781"/>
            <a:ext cx="793757"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副标题 2">
            <a:extLst>
              <a:ext uri="{FF2B5EF4-FFF2-40B4-BE49-F238E27FC236}">
                <a16:creationId xmlns:a16="http://schemas.microsoft.com/office/drawing/2014/main" id="{7AAA7CDF-7558-46F0-32E3-E196D85F53DE}"/>
              </a:ext>
            </a:extLst>
          </p:cNvPr>
          <p:cNvSpPr txBox="1">
            <a:spLocks/>
          </p:cNvSpPr>
          <p:nvPr/>
        </p:nvSpPr>
        <p:spPr>
          <a:xfrm>
            <a:off x="1767228" y="640137"/>
            <a:ext cx="10076306" cy="48911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000" dirty="0">
                <a:solidFill>
                  <a:srgbClr val="C00000"/>
                </a:solidFill>
                <a:latin typeface="Arial" panose="020B0604020202020204" pitchFamily="34" charset="0"/>
                <a:cs typeface="Arial" panose="020B0604020202020204" pitchFamily="34" charset="0"/>
              </a:rPr>
              <a:t>* Intuition: Leverage Intermediate representations with high-level semantics highlighted</a:t>
            </a:r>
            <a:endParaRPr lang="zh-CN" altLang="en-US" sz="2000" dirty="0">
              <a:solidFill>
                <a:srgbClr val="C00000"/>
              </a:solidFill>
              <a:latin typeface="Abadi" panose="020B0604020104020204" pitchFamily="34" charset="0"/>
            </a:endParaRPr>
          </a:p>
        </p:txBody>
      </p:sp>
      <p:sp>
        <p:nvSpPr>
          <p:cNvPr id="47" name="文本框 46">
            <a:extLst>
              <a:ext uri="{FF2B5EF4-FFF2-40B4-BE49-F238E27FC236}">
                <a16:creationId xmlns:a16="http://schemas.microsoft.com/office/drawing/2014/main" id="{7DDA5DE2-97E9-B953-73E0-D162B385600E}"/>
              </a:ext>
            </a:extLst>
          </p:cNvPr>
          <p:cNvSpPr txBox="1"/>
          <p:nvPr/>
        </p:nvSpPr>
        <p:spPr>
          <a:xfrm>
            <a:off x="3649311" y="1082475"/>
            <a:ext cx="4667344" cy="646331"/>
          </a:xfrm>
          <a:prstGeom prst="rect">
            <a:avLst/>
          </a:prstGeom>
          <a:noFill/>
        </p:spPr>
        <p:txBody>
          <a:bodyPr wrap="square">
            <a:spAutoFit/>
          </a:bodyPr>
          <a:lstStyle/>
          <a:p>
            <a:pPr marL="0" indent="0">
              <a:buNone/>
            </a:pPr>
            <a:r>
              <a:rPr lang="en-US" altLang="zh-CN" dirty="0">
                <a:latin typeface="Arial" panose="020B0604020202020204" pitchFamily="34" charset="0"/>
                <a:cs typeface="Arial" panose="020B0604020202020204" pitchFamily="34" charset="0"/>
              </a:rPr>
              <a:t>Candidate#1 Fourier Spectrum Maps (FSM)</a:t>
            </a:r>
          </a:p>
          <a:p>
            <a:pPr marL="0" indent="0">
              <a:buNone/>
            </a:pPr>
            <a:r>
              <a:rPr lang="en-US" altLang="zh-CN" dirty="0">
                <a:latin typeface="Arial" panose="020B0604020202020204" pitchFamily="34" charset="0"/>
                <a:cs typeface="Arial" panose="020B0604020202020204" pitchFamily="34" charset="0"/>
              </a:rPr>
              <a:t>                                       Phase-only</a:t>
            </a:r>
          </a:p>
        </p:txBody>
      </p:sp>
      <p:pic>
        <p:nvPicPr>
          <p:cNvPr id="3" name="图片 2">
            <a:extLst>
              <a:ext uri="{FF2B5EF4-FFF2-40B4-BE49-F238E27FC236}">
                <a16:creationId xmlns:a16="http://schemas.microsoft.com/office/drawing/2014/main" id="{FCF784DA-F135-5F85-6AE1-FBF51B4A97BB}"/>
              </a:ext>
            </a:extLst>
          </p:cNvPr>
          <p:cNvPicPr>
            <a:picLocks noChangeAspect="1"/>
          </p:cNvPicPr>
          <p:nvPr/>
        </p:nvPicPr>
        <p:blipFill>
          <a:blip r:embed="rId9"/>
          <a:stretch>
            <a:fillRect/>
          </a:stretch>
        </p:blipFill>
        <p:spPr>
          <a:xfrm>
            <a:off x="3421800" y="3074803"/>
            <a:ext cx="1197615" cy="800286"/>
          </a:xfrm>
          <a:prstGeom prst="rect">
            <a:avLst/>
          </a:prstGeom>
        </p:spPr>
      </p:pic>
      <p:pic>
        <p:nvPicPr>
          <p:cNvPr id="5" name="图片 4">
            <a:extLst>
              <a:ext uri="{FF2B5EF4-FFF2-40B4-BE49-F238E27FC236}">
                <a16:creationId xmlns:a16="http://schemas.microsoft.com/office/drawing/2014/main" id="{04010556-34C9-77F7-0CFF-54307F815916}"/>
              </a:ext>
            </a:extLst>
          </p:cNvPr>
          <p:cNvPicPr>
            <a:picLocks noChangeAspect="1"/>
          </p:cNvPicPr>
          <p:nvPr/>
        </p:nvPicPr>
        <p:blipFill>
          <a:blip r:embed="rId10"/>
          <a:stretch>
            <a:fillRect/>
          </a:stretch>
        </p:blipFill>
        <p:spPr>
          <a:xfrm>
            <a:off x="7274284" y="3065532"/>
            <a:ext cx="1197615" cy="800285"/>
          </a:xfrm>
          <a:prstGeom prst="rect">
            <a:avLst/>
          </a:prstGeom>
        </p:spPr>
      </p:pic>
      <p:pic>
        <p:nvPicPr>
          <p:cNvPr id="7" name="图片 6">
            <a:extLst>
              <a:ext uri="{FF2B5EF4-FFF2-40B4-BE49-F238E27FC236}">
                <a16:creationId xmlns:a16="http://schemas.microsoft.com/office/drawing/2014/main" id="{5DA3DF9B-C43D-99F8-DC2C-09C3A8D67793}"/>
              </a:ext>
            </a:extLst>
          </p:cNvPr>
          <p:cNvPicPr>
            <a:picLocks noChangeAspect="1"/>
          </p:cNvPicPr>
          <p:nvPr/>
        </p:nvPicPr>
        <p:blipFill>
          <a:blip r:embed="rId11"/>
          <a:stretch>
            <a:fillRect/>
          </a:stretch>
        </p:blipFill>
        <p:spPr>
          <a:xfrm>
            <a:off x="3258400" y="1757276"/>
            <a:ext cx="1685925" cy="514351"/>
          </a:xfrm>
          <a:prstGeom prst="rect">
            <a:avLst/>
          </a:prstGeom>
        </p:spPr>
      </p:pic>
      <p:pic>
        <p:nvPicPr>
          <p:cNvPr id="9" name="图片 8">
            <a:extLst>
              <a:ext uri="{FF2B5EF4-FFF2-40B4-BE49-F238E27FC236}">
                <a16:creationId xmlns:a16="http://schemas.microsoft.com/office/drawing/2014/main" id="{058CEF53-4AA6-8B8F-3DEF-5C06B4A2E00E}"/>
              </a:ext>
            </a:extLst>
          </p:cNvPr>
          <p:cNvPicPr>
            <a:picLocks noChangeAspect="1"/>
          </p:cNvPicPr>
          <p:nvPr/>
        </p:nvPicPr>
        <p:blipFill>
          <a:blip r:embed="rId12"/>
          <a:stretch>
            <a:fillRect/>
          </a:stretch>
        </p:blipFill>
        <p:spPr>
          <a:xfrm>
            <a:off x="7052276" y="1752063"/>
            <a:ext cx="1682228" cy="514351"/>
          </a:xfrm>
          <a:prstGeom prst="rect">
            <a:avLst/>
          </a:prstGeom>
        </p:spPr>
      </p:pic>
      <p:pic>
        <p:nvPicPr>
          <p:cNvPr id="12" name="图片 11">
            <a:extLst>
              <a:ext uri="{FF2B5EF4-FFF2-40B4-BE49-F238E27FC236}">
                <a16:creationId xmlns:a16="http://schemas.microsoft.com/office/drawing/2014/main" id="{FE9E476A-37A2-2CFA-05FC-8641CCB16D8D}"/>
              </a:ext>
            </a:extLst>
          </p:cNvPr>
          <p:cNvPicPr>
            <a:picLocks noChangeAspect="1"/>
          </p:cNvPicPr>
          <p:nvPr/>
        </p:nvPicPr>
        <p:blipFill>
          <a:blip r:embed="rId13"/>
          <a:stretch>
            <a:fillRect/>
          </a:stretch>
        </p:blipFill>
        <p:spPr>
          <a:xfrm>
            <a:off x="3527026" y="4722579"/>
            <a:ext cx="998950" cy="1354919"/>
          </a:xfrm>
          <a:prstGeom prst="rect">
            <a:avLst/>
          </a:prstGeom>
        </p:spPr>
      </p:pic>
      <p:pic>
        <p:nvPicPr>
          <p:cNvPr id="15" name="图片 14">
            <a:extLst>
              <a:ext uri="{FF2B5EF4-FFF2-40B4-BE49-F238E27FC236}">
                <a16:creationId xmlns:a16="http://schemas.microsoft.com/office/drawing/2014/main" id="{2EC9060C-1A01-5420-AC55-E5F23AAF34DF}"/>
              </a:ext>
            </a:extLst>
          </p:cNvPr>
          <p:cNvPicPr>
            <a:picLocks noChangeAspect="1"/>
          </p:cNvPicPr>
          <p:nvPr/>
        </p:nvPicPr>
        <p:blipFill>
          <a:blip r:embed="rId14"/>
          <a:stretch>
            <a:fillRect/>
          </a:stretch>
        </p:blipFill>
        <p:spPr>
          <a:xfrm>
            <a:off x="7415565" y="4722579"/>
            <a:ext cx="998950" cy="1354919"/>
          </a:xfrm>
          <a:prstGeom prst="rect">
            <a:avLst/>
          </a:prstGeom>
        </p:spPr>
      </p:pic>
      <p:pic>
        <p:nvPicPr>
          <p:cNvPr id="43" name="图片 42">
            <a:extLst>
              <a:ext uri="{FF2B5EF4-FFF2-40B4-BE49-F238E27FC236}">
                <a16:creationId xmlns:a16="http://schemas.microsoft.com/office/drawing/2014/main" id="{DBC35AFD-1988-1004-4A60-932202F78BE5}"/>
              </a:ext>
            </a:extLst>
          </p:cNvPr>
          <p:cNvPicPr>
            <a:picLocks noChangeAspect="1"/>
          </p:cNvPicPr>
          <p:nvPr/>
        </p:nvPicPr>
        <p:blipFill>
          <a:blip r:embed="rId15"/>
          <a:stretch>
            <a:fillRect/>
          </a:stretch>
        </p:blipFill>
        <p:spPr>
          <a:xfrm>
            <a:off x="3258400" y="2279565"/>
            <a:ext cx="1685925" cy="558121"/>
          </a:xfrm>
          <a:prstGeom prst="rect">
            <a:avLst/>
          </a:prstGeom>
        </p:spPr>
      </p:pic>
      <p:pic>
        <p:nvPicPr>
          <p:cNvPr id="44" name="图片 43">
            <a:extLst>
              <a:ext uri="{FF2B5EF4-FFF2-40B4-BE49-F238E27FC236}">
                <a16:creationId xmlns:a16="http://schemas.microsoft.com/office/drawing/2014/main" id="{12E61463-466F-922A-5F7D-A19EE845B8FC}"/>
              </a:ext>
            </a:extLst>
          </p:cNvPr>
          <p:cNvPicPr>
            <a:picLocks noChangeAspect="1"/>
          </p:cNvPicPr>
          <p:nvPr/>
        </p:nvPicPr>
        <p:blipFill>
          <a:blip r:embed="rId16"/>
          <a:stretch>
            <a:fillRect/>
          </a:stretch>
        </p:blipFill>
        <p:spPr>
          <a:xfrm>
            <a:off x="7052276" y="2277283"/>
            <a:ext cx="1682228" cy="560403"/>
          </a:xfrm>
          <a:prstGeom prst="rect">
            <a:avLst/>
          </a:prstGeom>
        </p:spPr>
      </p:pic>
      <p:pic>
        <p:nvPicPr>
          <p:cNvPr id="45" name="图片 44">
            <a:extLst>
              <a:ext uri="{FF2B5EF4-FFF2-40B4-BE49-F238E27FC236}">
                <a16:creationId xmlns:a16="http://schemas.microsoft.com/office/drawing/2014/main" id="{1CEEE3DA-6DAE-D7B4-24DE-67A537E265C2}"/>
              </a:ext>
            </a:extLst>
          </p:cNvPr>
          <p:cNvPicPr>
            <a:picLocks noChangeAspect="1"/>
          </p:cNvPicPr>
          <p:nvPr/>
        </p:nvPicPr>
        <p:blipFill>
          <a:blip r:embed="rId17"/>
          <a:stretch>
            <a:fillRect/>
          </a:stretch>
        </p:blipFill>
        <p:spPr>
          <a:xfrm>
            <a:off x="3421801" y="3898901"/>
            <a:ext cx="1197614" cy="766703"/>
          </a:xfrm>
          <a:prstGeom prst="rect">
            <a:avLst/>
          </a:prstGeom>
        </p:spPr>
      </p:pic>
      <p:pic>
        <p:nvPicPr>
          <p:cNvPr id="48" name="图片 47">
            <a:extLst>
              <a:ext uri="{FF2B5EF4-FFF2-40B4-BE49-F238E27FC236}">
                <a16:creationId xmlns:a16="http://schemas.microsoft.com/office/drawing/2014/main" id="{6A7D45AF-81D8-3C13-6C00-3DC066DADB26}"/>
              </a:ext>
            </a:extLst>
          </p:cNvPr>
          <p:cNvPicPr>
            <a:picLocks noChangeAspect="1"/>
          </p:cNvPicPr>
          <p:nvPr/>
        </p:nvPicPr>
        <p:blipFill>
          <a:blip r:embed="rId18"/>
          <a:stretch>
            <a:fillRect/>
          </a:stretch>
        </p:blipFill>
        <p:spPr>
          <a:xfrm>
            <a:off x="7274284" y="3889630"/>
            <a:ext cx="1197614" cy="766703"/>
          </a:xfrm>
          <a:prstGeom prst="rect">
            <a:avLst/>
          </a:prstGeom>
        </p:spPr>
      </p:pic>
      <p:pic>
        <p:nvPicPr>
          <p:cNvPr id="49" name="图片 48">
            <a:extLst>
              <a:ext uri="{FF2B5EF4-FFF2-40B4-BE49-F238E27FC236}">
                <a16:creationId xmlns:a16="http://schemas.microsoft.com/office/drawing/2014/main" id="{3D89B3A2-AF98-6E03-DCDD-5ECAA953B001}"/>
              </a:ext>
            </a:extLst>
          </p:cNvPr>
          <p:cNvPicPr>
            <a:picLocks noChangeAspect="1"/>
          </p:cNvPicPr>
          <p:nvPr/>
        </p:nvPicPr>
        <p:blipFill>
          <a:blip r:embed="rId19"/>
          <a:stretch>
            <a:fillRect/>
          </a:stretch>
        </p:blipFill>
        <p:spPr>
          <a:xfrm>
            <a:off x="3548034" y="6121899"/>
            <a:ext cx="986332" cy="687922"/>
          </a:xfrm>
          <a:prstGeom prst="rect">
            <a:avLst/>
          </a:prstGeom>
        </p:spPr>
      </p:pic>
      <p:pic>
        <p:nvPicPr>
          <p:cNvPr id="50" name="图片 49">
            <a:extLst>
              <a:ext uri="{FF2B5EF4-FFF2-40B4-BE49-F238E27FC236}">
                <a16:creationId xmlns:a16="http://schemas.microsoft.com/office/drawing/2014/main" id="{3002A071-E7EC-67B6-FF42-62030D29FED6}"/>
              </a:ext>
            </a:extLst>
          </p:cNvPr>
          <p:cNvPicPr>
            <a:picLocks noChangeAspect="1"/>
          </p:cNvPicPr>
          <p:nvPr/>
        </p:nvPicPr>
        <p:blipFill>
          <a:blip r:embed="rId20"/>
          <a:stretch>
            <a:fillRect/>
          </a:stretch>
        </p:blipFill>
        <p:spPr>
          <a:xfrm>
            <a:off x="7423751" y="6081222"/>
            <a:ext cx="977942" cy="687921"/>
          </a:xfrm>
          <a:prstGeom prst="rect">
            <a:avLst/>
          </a:prstGeom>
        </p:spPr>
      </p:pic>
    </p:spTree>
    <p:extLst>
      <p:ext uri="{BB962C8B-B14F-4D97-AF65-F5344CB8AC3E}">
        <p14:creationId xmlns:p14="http://schemas.microsoft.com/office/powerpoint/2010/main" val="15208083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副标题 2">
            <a:extLst>
              <a:ext uri="{FF2B5EF4-FFF2-40B4-BE49-F238E27FC236}">
                <a16:creationId xmlns:a16="http://schemas.microsoft.com/office/drawing/2014/main" id="{60DBAC83-F55B-4761-B705-B03A73E42E51}"/>
              </a:ext>
            </a:extLst>
          </p:cNvPr>
          <p:cNvSpPr txBox="1">
            <a:spLocks/>
          </p:cNvSpPr>
          <p:nvPr/>
        </p:nvSpPr>
        <p:spPr>
          <a:xfrm>
            <a:off x="264557" y="223434"/>
            <a:ext cx="11578977" cy="62870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400" dirty="0">
                <a:latin typeface="Arial" panose="020B0604020202020204" pitchFamily="34" charset="0"/>
                <a:cs typeface="Arial" panose="020B0604020202020204" pitchFamily="34" charset="0"/>
              </a:rPr>
              <a:t>TODO#2   present a vision semantic query </a:t>
            </a:r>
            <a:r>
              <a:rPr lang="en-US" altLang="zh-CN" sz="2400" b="1" u="sng" dirty="0">
                <a:solidFill>
                  <a:srgbClr val="C00000"/>
                </a:solidFill>
                <a:latin typeface="Arial" panose="020B0604020202020204" pitchFamily="34" charset="0"/>
                <a:cs typeface="Arial" panose="020B0604020202020204" pitchFamily="34" charset="0"/>
              </a:rPr>
              <a:t>benchmark</a:t>
            </a:r>
            <a:r>
              <a:rPr lang="en-US" altLang="zh-CN" sz="2400" dirty="0">
                <a:latin typeface="Arial" panose="020B0604020202020204" pitchFamily="34" charset="0"/>
                <a:cs typeface="Arial" panose="020B0604020202020204" pitchFamily="34" charset="0"/>
              </a:rPr>
              <a:t> for pretrained models </a:t>
            </a:r>
          </a:p>
        </p:txBody>
      </p:sp>
      <p:pic>
        <p:nvPicPr>
          <p:cNvPr id="19" name="图片 18">
            <a:extLst>
              <a:ext uri="{FF2B5EF4-FFF2-40B4-BE49-F238E27FC236}">
                <a16:creationId xmlns:a16="http://schemas.microsoft.com/office/drawing/2014/main" id="{7FAA949D-69C8-20BC-98D5-23782B5C55E2}"/>
              </a:ext>
            </a:extLst>
          </p:cNvPr>
          <p:cNvPicPr>
            <a:picLocks noChangeAspect="1"/>
          </p:cNvPicPr>
          <p:nvPr/>
        </p:nvPicPr>
        <p:blipFill>
          <a:blip r:embed="rId3"/>
          <a:stretch>
            <a:fillRect/>
          </a:stretch>
        </p:blipFill>
        <p:spPr>
          <a:xfrm>
            <a:off x="9771977" y="3425562"/>
            <a:ext cx="1082534" cy="899054"/>
          </a:xfrm>
          <a:prstGeom prst="rect">
            <a:avLst/>
          </a:prstGeom>
        </p:spPr>
      </p:pic>
      <p:sp>
        <p:nvSpPr>
          <p:cNvPr id="21" name="副标题 2">
            <a:extLst>
              <a:ext uri="{FF2B5EF4-FFF2-40B4-BE49-F238E27FC236}">
                <a16:creationId xmlns:a16="http://schemas.microsoft.com/office/drawing/2014/main" id="{BC122C94-5A41-BB2B-8404-889690611D3A}"/>
              </a:ext>
            </a:extLst>
          </p:cNvPr>
          <p:cNvSpPr txBox="1">
            <a:spLocks/>
          </p:cNvSpPr>
          <p:nvPr/>
        </p:nvSpPr>
        <p:spPr>
          <a:xfrm>
            <a:off x="9498866" y="1588847"/>
            <a:ext cx="1917097" cy="62870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000" dirty="0">
                <a:latin typeface="Arial" panose="020B0604020202020204" pitchFamily="34" charset="0"/>
                <a:cs typeface="Arial" panose="020B0604020202020204" pitchFamily="34" charset="0"/>
              </a:rPr>
              <a:t>Ground Truth</a:t>
            </a:r>
          </a:p>
        </p:txBody>
      </p:sp>
      <p:pic>
        <p:nvPicPr>
          <p:cNvPr id="22" name="图片 21">
            <a:extLst>
              <a:ext uri="{FF2B5EF4-FFF2-40B4-BE49-F238E27FC236}">
                <a16:creationId xmlns:a16="http://schemas.microsoft.com/office/drawing/2014/main" id="{323ABCEB-8E2A-F884-0352-5E86AC965CCB}"/>
              </a:ext>
            </a:extLst>
          </p:cNvPr>
          <p:cNvPicPr>
            <a:picLocks noChangeAspect="1"/>
          </p:cNvPicPr>
          <p:nvPr/>
        </p:nvPicPr>
        <p:blipFill>
          <a:blip r:embed="rId4"/>
          <a:stretch>
            <a:fillRect/>
          </a:stretch>
        </p:blipFill>
        <p:spPr>
          <a:xfrm>
            <a:off x="9567887" y="1962095"/>
            <a:ext cx="1721887" cy="484899"/>
          </a:xfrm>
          <a:prstGeom prst="rect">
            <a:avLst/>
          </a:prstGeom>
        </p:spPr>
      </p:pic>
      <p:pic>
        <p:nvPicPr>
          <p:cNvPr id="24" name="图片 23">
            <a:extLst>
              <a:ext uri="{FF2B5EF4-FFF2-40B4-BE49-F238E27FC236}">
                <a16:creationId xmlns:a16="http://schemas.microsoft.com/office/drawing/2014/main" id="{8BA8E15A-232B-CD0C-8ADC-080E9278A3B5}"/>
              </a:ext>
            </a:extLst>
          </p:cNvPr>
          <p:cNvPicPr>
            <a:picLocks noChangeAspect="1"/>
          </p:cNvPicPr>
          <p:nvPr/>
        </p:nvPicPr>
        <p:blipFill>
          <a:blip r:embed="rId5"/>
          <a:stretch>
            <a:fillRect/>
          </a:stretch>
        </p:blipFill>
        <p:spPr>
          <a:xfrm>
            <a:off x="9781088" y="4849513"/>
            <a:ext cx="1082534" cy="1356428"/>
          </a:xfrm>
          <a:prstGeom prst="rect">
            <a:avLst/>
          </a:prstGeom>
        </p:spPr>
      </p:pic>
      <p:pic>
        <p:nvPicPr>
          <p:cNvPr id="27" name="图片 26">
            <a:extLst>
              <a:ext uri="{FF2B5EF4-FFF2-40B4-BE49-F238E27FC236}">
                <a16:creationId xmlns:a16="http://schemas.microsoft.com/office/drawing/2014/main" id="{1D55F785-81E1-6764-1869-E93EA9F2BFA8}"/>
              </a:ext>
            </a:extLst>
          </p:cNvPr>
          <p:cNvPicPr>
            <a:picLocks noChangeAspect="1"/>
          </p:cNvPicPr>
          <p:nvPr/>
        </p:nvPicPr>
        <p:blipFill>
          <a:blip r:embed="rId6"/>
          <a:stretch>
            <a:fillRect/>
          </a:stretch>
        </p:blipFill>
        <p:spPr>
          <a:xfrm>
            <a:off x="649359" y="1962095"/>
            <a:ext cx="1685925" cy="514350"/>
          </a:xfrm>
          <a:prstGeom prst="rect">
            <a:avLst/>
          </a:prstGeom>
        </p:spPr>
      </p:pic>
      <p:sp>
        <p:nvSpPr>
          <p:cNvPr id="28" name="副标题 2">
            <a:extLst>
              <a:ext uri="{FF2B5EF4-FFF2-40B4-BE49-F238E27FC236}">
                <a16:creationId xmlns:a16="http://schemas.microsoft.com/office/drawing/2014/main" id="{12E4CDCC-6DEB-E375-3B05-372E13857517}"/>
              </a:ext>
            </a:extLst>
          </p:cNvPr>
          <p:cNvSpPr txBox="1">
            <a:spLocks/>
          </p:cNvSpPr>
          <p:nvPr/>
        </p:nvSpPr>
        <p:spPr>
          <a:xfrm>
            <a:off x="657350" y="1565289"/>
            <a:ext cx="1917097" cy="62870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000" dirty="0">
                <a:latin typeface="Arial" panose="020B0604020202020204" pitchFamily="34" charset="0"/>
                <a:cs typeface="Arial" panose="020B0604020202020204" pitchFamily="34" charset="0"/>
              </a:rPr>
              <a:t>Query Answer</a:t>
            </a:r>
          </a:p>
        </p:txBody>
      </p:sp>
      <p:pic>
        <p:nvPicPr>
          <p:cNvPr id="32" name="图片 31">
            <a:extLst>
              <a:ext uri="{FF2B5EF4-FFF2-40B4-BE49-F238E27FC236}">
                <a16:creationId xmlns:a16="http://schemas.microsoft.com/office/drawing/2014/main" id="{8158EEEA-1636-1745-C821-071D3802BCFB}"/>
              </a:ext>
            </a:extLst>
          </p:cNvPr>
          <p:cNvPicPr>
            <a:picLocks noChangeAspect="1"/>
          </p:cNvPicPr>
          <p:nvPr/>
        </p:nvPicPr>
        <p:blipFill>
          <a:blip r:embed="rId7"/>
          <a:stretch>
            <a:fillRect/>
          </a:stretch>
        </p:blipFill>
        <p:spPr>
          <a:xfrm>
            <a:off x="902226" y="3429000"/>
            <a:ext cx="1181375" cy="800286"/>
          </a:xfrm>
          <a:prstGeom prst="rect">
            <a:avLst/>
          </a:prstGeom>
        </p:spPr>
      </p:pic>
      <p:cxnSp>
        <p:nvCxnSpPr>
          <p:cNvPr id="33" name="直接箭头连接符 32">
            <a:extLst>
              <a:ext uri="{FF2B5EF4-FFF2-40B4-BE49-F238E27FC236}">
                <a16:creationId xmlns:a16="http://schemas.microsoft.com/office/drawing/2014/main" id="{B67A1E56-5435-337C-A140-0B7DDED05DAA}"/>
              </a:ext>
            </a:extLst>
          </p:cNvPr>
          <p:cNvCxnSpPr>
            <a:cxnSpLocks/>
          </p:cNvCxnSpPr>
          <p:nvPr/>
        </p:nvCxnSpPr>
        <p:spPr>
          <a:xfrm>
            <a:off x="5122040" y="2151096"/>
            <a:ext cx="1721887" cy="0"/>
          </a:xfrm>
          <a:prstGeom prst="straightConnector1">
            <a:avLst/>
          </a:prstGeom>
          <a:ln w="76200">
            <a:solidFill>
              <a:schemeClr val="tx1"/>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4" name="直接箭头连接符 33">
            <a:extLst>
              <a:ext uri="{FF2B5EF4-FFF2-40B4-BE49-F238E27FC236}">
                <a16:creationId xmlns:a16="http://schemas.microsoft.com/office/drawing/2014/main" id="{BB710136-8E1A-C06B-C4DE-82081A89D605}"/>
              </a:ext>
            </a:extLst>
          </p:cNvPr>
          <p:cNvCxnSpPr>
            <a:cxnSpLocks/>
          </p:cNvCxnSpPr>
          <p:nvPr/>
        </p:nvCxnSpPr>
        <p:spPr>
          <a:xfrm>
            <a:off x="5151199" y="3793249"/>
            <a:ext cx="1721887" cy="0"/>
          </a:xfrm>
          <a:prstGeom prst="straightConnector1">
            <a:avLst/>
          </a:prstGeom>
          <a:ln w="76200">
            <a:solidFill>
              <a:schemeClr val="tx1"/>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36" name="图片 35">
            <a:extLst>
              <a:ext uri="{FF2B5EF4-FFF2-40B4-BE49-F238E27FC236}">
                <a16:creationId xmlns:a16="http://schemas.microsoft.com/office/drawing/2014/main" id="{ECB5AEE6-4C1E-BCBD-FAFF-C2CD17E123FA}"/>
              </a:ext>
            </a:extLst>
          </p:cNvPr>
          <p:cNvPicPr>
            <a:picLocks noChangeAspect="1"/>
          </p:cNvPicPr>
          <p:nvPr/>
        </p:nvPicPr>
        <p:blipFill>
          <a:blip r:embed="rId8"/>
          <a:stretch>
            <a:fillRect/>
          </a:stretch>
        </p:blipFill>
        <p:spPr>
          <a:xfrm>
            <a:off x="1084651" y="4843736"/>
            <a:ext cx="998950" cy="1362205"/>
          </a:xfrm>
          <a:prstGeom prst="rect">
            <a:avLst/>
          </a:prstGeom>
        </p:spPr>
      </p:pic>
      <p:cxnSp>
        <p:nvCxnSpPr>
          <p:cNvPr id="37" name="直接箭头连接符 36">
            <a:extLst>
              <a:ext uri="{FF2B5EF4-FFF2-40B4-BE49-F238E27FC236}">
                <a16:creationId xmlns:a16="http://schemas.microsoft.com/office/drawing/2014/main" id="{FFF4FA3F-C960-FBB0-6331-3C61BAB8958E}"/>
              </a:ext>
            </a:extLst>
          </p:cNvPr>
          <p:cNvCxnSpPr>
            <a:cxnSpLocks/>
          </p:cNvCxnSpPr>
          <p:nvPr/>
        </p:nvCxnSpPr>
        <p:spPr>
          <a:xfrm>
            <a:off x="5151199" y="5487781"/>
            <a:ext cx="1721887" cy="0"/>
          </a:xfrm>
          <a:prstGeom prst="straightConnector1">
            <a:avLst/>
          </a:prstGeom>
          <a:ln w="76200">
            <a:solidFill>
              <a:schemeClr val="tx1"/>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8" name="副标题 2">
            <a:extLst>
              <a:ext uri="{FF2B5EF4-FFF2-40B4-BE49-F238E27FC236}">
                <a16:creationId xmlns:a16="http://schemas.microsoft.com/office/drawing/2014/main" id="{C3069DA1-E24B-D916-24A6-1A4D9B4675F5}"/>
              </a:ext>
            </a:extLst>
          </p:cNvPr>
          <p:cNvSpPr txBox="1">
            <a:spLocks/>
          </p:cNvSpPr>
          <p:nvPr/>
        </p:nvSpPr>
        <p:spPr>
          <a:xfrm>
            <a:off x="5435562" y="2244273"/>
            <a:ext cx="2056545" cy="62870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000" dirty="0">
                <a:latin typeface="Arial" panose="020B0604020202020204" pitchFamily="34" charset="0"/>
                <a:cs typeface="Arial" panose="020B0604020202020204" pitchFamily="34" charset="0"/>
              </a:rPr>
              <a:t>Contrast</a:t>
            </a:r>
          </a:p>
        </p:txBody>
      </p:sp>
      <p:sp>
        <p:nvSpPr>
          <p:cNvPr id="39" name="副标题 2">
            <a:extLst>
              <a:ext uri="{FF2B5EF4-FFF2-40B4-BE49-F238E27FC236}">
                <a16:creationId xmlns:a16="http://schemas.microsoft.com/office/drawing/2014/main" id="{DCB8179B-64E2-AD70-847E-51A97949EF49}"/>
              </a:ext>
            </a:extLst>
          </p:cNvPr>
          <p:cNvSpPr txBox="1">
            <a:spLocks/>
          </p:cNvSpPr>
          <p:nvPr/>
        </p:nvSpPr>
        <p:spPr>
          <a:xfrm>
            <a:off x="5435562" y="3866027"/>
            <a:ext cx="2056545" cy="62870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000" dirty="0">
                <a:latin typeface="Arial" panose="020B0604020202020204" pitchFamily="34" charset="0"/>
                <a:cs typeface="Arial" panose="020B0604020202020204" pitchFamily="34" charset="0"/>
              </a:rPr>
              <a:t>Contrast</a:t>
            </a:r>
          </a:p>
        </p:txBody>
      </p:sp>
      <p:sp>
        <p:nvSpPr>
          <p:cNvPr id="40" name="副标题 2">
            <a:extLst>
              <a:ext uri="{FF2B5EF4-FFF2-40B4-BE49-F238E27FC236}">
                <a16:creationId xmlns:a16="http://schemas.microsoft.com/office/drawing/2014/main" id="{F436D690-6E64-A58B-D5A5-C0604A12441F}"/>
              </a:ext>
            </a:extLst>
          </p:cNvPr>
          <p:cNvSpPr txBox="1">
            <a:spLocks/>
          </p:cNvSpPr>
          <p:nvPr/>
        </p:nvSpPr>
        <p:spPr>
          <a:xfrm>
            <a:off x="5435562" y="5569950"/>
            <a:ext cx="2056545" cy="62870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000" dirty="0">
                <a:latin typeface="Arial" panose="020B0604020202020204" pitchFamily="34" charset="0"/>
                <a:cs typeface="Arial" panose="020B0604020202020204" pitchFamily="34" charset="0"/>
              </a:rPr>
              <a:t>Contrast</a:t>
            </a:r>
          </a:p>
        </p:txBody>
      </p:sp>
      <p:cxnSp>
        <p:nvCxnSpPr>
          <p:cNvPr id="29" name="直接箭头连接符 28">
            <a:extLst>
              <a:ext uri="{FF2B5EF4-FFF2-40B4-BE49-F238E27FC236}">
                <a16:creationId xmlns:a16="http://schemas.microsoft.com/office/drawing/2014/main" id="{04ED1510-800B-9737-DE9E-501316C392B7}"/>
              </a:ext>
            </a:extLst>
          </p:cNvPr>
          <p:cNvCxnSpPr>
            <a:cxnSpLocks/>
          </p:cNvCxnSpPr>
          <p:nvPr/>
        </p:nvCxnSpPr>
        <p:spPr>
          <a:xfrm>
            <a:off x="2335284" y="2244273"/>
            <a:ext cx="685318"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a:extLst>
              <a:ext uri="{FF2B5EF4-FFF2-40B4-BE49-F238E27FC236}">
                <a16:creationId xmlns:a16="http://schemas.microsoft.com/office/drawing/2014/main" id="{818F2805-83EB-0A7C-4721-3C967C567AB5}"/>
              </a:ext>
            </a:extLst>
          </p:cNvPr>
          <p:cNvCxnSpPr>
            <a:cxnSpLocks/>
          </p:cNvCxnSpPr>
          <p:nvPr/>
        </p:nvCxnSpPr>
        <p:spPr>
          <a:xfrm>
            <a:off x="2335284" y="3793249"/>
            <a:ext cx="685318"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a:extLst>
              <a:ext uri="{FF2B5EF4-FFF2-40B4-BE49-F238E27FC236}">
                <a16:creationId xmlns:a16="http://schemas.microsoft.com/office/drawing/2014/main" id="{4914E66F-74A0-1F42-0C19-4A987AA3E80A}"/>
              </a:ext>
            </a:extLst>
          </p:cNvPr>
          <p:cNvCxnSpPr>
            <a:cxnSpLocks/>
          </p:cNvCxnSpPr>
          <p:nvPr/>
        </p:nvCxnSpPr>
        <p:spPr>
          <a:xfrm>
            <a:off x="2335284" y="5487781"/>
            <a:ext cx="685318"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a:extLst>
              <a:ext uri="{FF2B5EF4-FFF2-40B4-BE49-F238E27FC236}">
                <a16:creationId xmlns:a16="http://schemas.microsoft.com/office/drawing/2014/main" id="{6A5545E0-3439-46C2-4412-228DF22335DA}"/>
              </a:ext>
            </a:extLst>
          </p:cNvPr>
          <p:cNvCxnSpPr>
            <a:cxnSpLocks/>
            <a:stCxn id="22" idx="1"/>
          </p:cNvCxnSpPr>
          <p:nvPr/>
        </p:nvCxnSpPr>
        <p:spPr>
          <a:xfrm flipH="1">
            <a:off x="8774130" y="2204545"/>
            <a:ext cx="793757"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a:extLst>
              <a:ext uri="{FF2B5EF4-FFF2-40B4-BE49-F238E27FC236}">
                <a16:creationId xmlns:a16="http://schemas.microsoft.com/office/drawing/2014/main" id="{2ADD0809-C985-0972-5990-9833B66D7DFC}"/>
              </a:ext>
            </a:extLst>
          </p:cNvPr>
          <p:cNvCxnSpPr>
            <a:cxnSpLocks/>
          </p:cNvCxnSpPr>
          <p:nvPr/>
        </p:nvCxnSpPr>
        <p:spPr>
          <a:xfrm flipH="1">
            <a:off x="8774130" y="3866027"/>
            <a:ext cx="793757"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接箭头连接符 41">
            <a:extLst>
              <a:ext uri="{FF2B5EF4-FFF2-40B4-BE49-F238E27FC236}">
                <a16:creationId xmlns:a16="http://schemas.microsoft.com/office/drawing/2014/main" id="{814A3CB5-C1EC-7332-D944-E117CA886C31}"/>
              </a:ext>
            </a:extLst>
          </p:cNvPr>
          <p:cNvCxnSpPr>
            <a:cxnSpLocks/>
          </p:cNvCxnSpPr>
          <p:nvPr/>
        </p:nvCxnSpPr>
        <p:spPr>
          <a:xfrm flipH="1">
            <a:off x="8774130" y="5487781"/>
            <a:ext cx="793757"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1" name="图片 10">
            <a:extLst>
              <a:ext uri="{FF2B5EF4-FFF2-40B4-BE49-F238E27FC236}">
                <a16:creationId xmlns:a16="http://schemas.microsoft.com/office/drawing/2014/main" id="{A368FA46-B756-5A19-6717-A80AA1119679}"/>
              </a:ext>
            </a:extLst>
          </p:cNvPr>
          <p:cNvPicPr>
            <a:picLocks noChangeAspect="1"/>
          </p:cNvPicPr>
          <p:nvPr/>
        </p:nvPicPr>
        <p:blipFill>
          <a:blip r:embed="rId9"/>
          <a:stretch>
            <a:fillRect/>
          </a:stretch>
        </p:blipFill>
        <p:spPr>
          <a:xfrm>
            <a:off x="3546174" y="4728113"/>
            <a:ext cx="998950" cy="1354980"/>
          </a:xfrm>
          <a:prstGeom prst="rect">
            <a:avLst/>
          </a:prstGeom>
        </p:spPr>
      </p:pic>
      <p:pic>
        <p:nvPicPr>
          <p:cNvPr id="43" name="图片 42">
            <a:extLst>
              <a:ext uri="{FF2B5EF4-FFF2-40B4-BE49-F238E27FC236}">
                <a16:creationId xmlns:a16="http://schemas.microsoft.com/office/drawing/2014/main" id="{62472414-E3F0-2CAC-28D5-4FC8B598D39D}"/>
              </a:ext>
            </a:extLst>
          </p:cNvPr>
          <p:cNvPicPr>
            <a:picLocks noChangeAspect="1"/>
          </p:cNvPicPr>
          <p:nvPr/>
        </p:nvPicPr>
        <p:blipFill>
          <a:blip r:embed="rId9"/>
          <a:stretch>
            <a:fillRect/>
          </a:stretch>
        </p:blipFill>
        <p:spPr>
          <a:xfrm>
            <a:off x="7397610" y="4726665"/>
            <a:ext cx="998950" cy="1356428"/>
          </a:xfrm>
          <a:prstGeom prst="rect">
            <a:avLst/>
          </a:prstGeom>
        </p:spPr>
      </p:pic>
      <p:pic>
        <p:nvPicPr>
          <p:cNvPr id="13" name="图片 12">
            <a:extLst>
              <a:ext uri="{FF2B5EF4-FFF2-40B4-BE49-F238E27FC236}">
                <a16:creationId xmlns:a16="http://schemas.microsoft.com/office/drawing/2014/main" id="{43417C7B-5077-3840-2E7B-AEB4AE4F300A}"/>
              </a:ext>
            </a:extLst>
          </p:cNvPr>
          <p:cNvPicPr>
            <a:picLocks noChangeAspect="1"/>
          </p:cNvPicPr>
          <p:nvPr/>
        </p:nvPicPr>
        <p:blipFill>
          <a:blip r:embed="rId10"/>
          <a:stretch>
            <a:fillRect/>
          </a:stretch>
        </p:blipFill>
        <p:spPr>
          <a:xfrm>
            <a:off x="3407052" y="3429001"/>
            <a:ext cx="1218237" cy="800285"/>
          </a:xfrm>
          <a:prstGeom prst="rect">
            <a:avLst/>
          </a:prstGeom>
        </p:spPr>
      </p:pic>
      <p:pic>
        <p:nvPicPr>
          <p:cNvPr id="44" name="图片 43">
            <a:extLst>
              <a:ext uri="{FF2B5EF4-FFF2-40B4-BE49-F238E27FC236}">
                <a16:creationId xmlns:a16="http://schemas.microsoft.com/office/drawing/2014/main" id="{52C8DE64-9D7D-8D29-5F7F-1FE57B8CFB25}"/>
              </a:ext>
            </a:extLst>
          </p:cNvPr>
          <p:cNvPicPr>
            <a:picLocks noChangeAspect="1"/>
          </p:cNvPicPr>
          <p:nvPr/>
        </p:nvPicPr>
        <p:blipFill>
          <a:blip r:embed="rId10"/>
          <a:stretch>
            <a:fillRect/>
          </a:stretch>
        </p:blipFill>
        <p:spPr>
          <a:xfrm>
            <a:off x="7223165" y="3425394"/>
            <a:ext cx="1216380" cy="798841"/>
          </a:xfrm>
          <a:prstGeom prst="rect">
            <a:avLst/>
          </a:prstGeom>
        </p:spPr>
      </p:pic>
      <p:pic>
        <p:nvPicPr>
          <p:cNvPr id="23" name="图片 22">
            <a:extLst>
              <a:ext uri="{FF2B5EF4-FFF2-40B4-BE49-F238E27FC236}">
                <a16:creationId xmlns:a16="http://schemas.microsoft.com/office/drawing/2014/main" id="{DFA4A87E-872E-79EA-246B-0D8C1EAD9535}"/>
              </a:ext>
            </a:extLst>
          </p:cNvPr>
          <p:cNvPicPr>
            <a:picLocks noChangeAspect="1"/>
          </p:cNvPicPr>
          <p:nvPr/>
        </p:nvPicPr>
        <p:blipFill>
          <a:blip r:embed="rId11"/>
          <a:stretch>
            <a:fillRect/>
          </a:stretch>
        </p:blipFill>
        <p:spPr>
          <a:xfrm>
            <a:off x="3140499" y="1967869"/>
            <a:ext cx="1685925" cy="489111"/>
          </a:xfrm>
          <a:prstGeom prst="rect">
            <a:avLst/>
          </a:prstGeom>
        </p:spPr>
      </p:pic>
      <p:pic>
        <p:nvPicPr>
          <p:cNvPr id="45" name="图片 44">
            <a:extLst>
              <a:ext uri="{FF2B5EF4-FFF2-40B4-BE49-F238E27FC236}">
                <a16:creationId xmlns:a16="http://schemas.microsoft.com/office/drawing/2014/main" id="{BDF1DEBC-4CD0-99CA-616D-DB2E843B8CAE}"/>
              </a:ext>
            </a:extLst>
          </p:cNvPr>
          <p:cNvPicPr>
            <a:picLocks noChangeAspect="1"/>
          </p:cNvPicPr>
          <p:nvPr/>
        </p:nvPicPr>
        <p:blipFill>
          <a:blip r:embed="rId11"/>
          <a:stretch>
            <a:fillRect/>
          </a:stretch>
        </p:blipFill>
        <p:spPr>
          <a:xfrm>
            <a:off x="6988393" y="1949439"/>
            <a:ext cx="1685925" cy="489112"/>
          </a:xfrm>
          <a:prstGeom prst="rect">
            <a:avLst/>
          </a:prstGeom>
        </p:spPr>
      </p:pic>
      <p:sp>
        <p:nvSpPr>
          <p:cNvPr id="46" name="副标题 2">
            <a:extLst>
              <a:ext uri="{FF2B5EF4-FFF2-40B4-BE49-F238E27FC236}">
                <a16:creationId xmlns:a16="http://schemas.microsoft.com/office/drawing/2014/main" id="{7AAA7CDF-7558-46F0-32E3-E196D85F53DE}"/>
              </a:ext>
            </a:extLst>
          </p:cNvPr>
          <p:cNvSpPr txBox="1">
            <a:spLocks/>
          </p:cNvSpPr>
          <p:nvPr/>
        </p:nvSpPr>
        <p:spPr>
          <a:xfrm>
            <a:off x="1767228" y="640137"/>
            <a:ext cx="10076306" cy="48911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000" dirty="0">
                <a:solidFill>
                  <a:srgbClr val="C00000"/>
                </a:solidFill>
                <a:latin typeface="Arial" panose="020B0604020202020204" pitchFamily="34" charset="0"/>
                <a:cs typeface="Arial" panose="020B0604020202020204" pitchFamily="34" charset="0"/>
              </a:rPr>
              <a:t>* Intuition: Leverage Intermediate representations with high-level semantics highlighted</a:t>
            </a:r>
            <a:endParaRPr lang="zh-CN" altLang="en-US" sz="2000" dirty="0">
              <a:solidFill>
                <a:srgbClr val="C00000"/>
              </a:solidFill>
              <a:latin typeface="Abadi" panose="020B0604020104020204" pitchFamily="34" charset="0"/>
            </a:endParaRPr>
          </a:p>
        </p:txBody>
      </p:sp>
      <p:sp>
        <p:nvSpPr>
          <p:cNvPr id="47" name="文本框 46">
            <a:extLst>
              <a:ext uri="{FF2B5EF4-FFF2-40B4-BE49-F238E27FC236}">
                <a16:creationId xmlns:a16="http://schemas.microsoft.com/office/drawing/2014/main" id="{7DDA5DE2-97E9-B953-73E0-D162B385600E}"/>
              </a:ext>
            </a:extLst>
          </p:cNvPr>
          <p:cNvSpPr txBox="1"/>
          <p:nvPr/>
        </p:nvSpPr>
        <p:spPr>
          <a:xfrm>
            <a:off x="3649311" y="1400986"/>
            <a:ext cx="4667344" cy="369332"/>
          </a:xfrm>
          <a:prstGeom prst="rect">
            <a:avLst/>
          </a:prstGeom>
          <a:noFill/>
        </p:spPr>
        <p:txBody>
          <a:bodyPr wrap="square">
            <a:spAutoFit/>
          </a:bodyPr>
          <a:lstStyle/>
          <a:p>
            <a:pPr marL="0" indent="0">
              <a:buNone/>
            </a:pPr>
            <a:r>
              <a:rPr lang="en-US" altLang="zh-CN" dirty="0">
                <a:latin typeface="Arial" panose="020B0604020202020204" pitchFamily="34" charset="0"/>
                <a:cs typeface="Arial" panose="020B0604020202020204" pitchFamily="34" charset="0"/>
              </a:rPr>
              <a:t>Candidate#2 Oriented Gradients (HOG) </a:t>
            </a:r>
          </a:p>
        </p:txBody>
      </p:sp>
    </p:spTree>
    <p:extLst>
      <p:ext uri="{BB962C8B-B14F-4D97-AF65-F5344CB8AC3E}">
        <p14:creationId xmlns:p14="http://schemas.microsoft.com/office/powerpoint/2010/main" val="26246009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副标题 2">
            <a:extLst>
              <a:ext uri="{FF2B5EF4-FFF2-40B4-BE49-F238E27FC236}">
                <a16:creationId xmlns:a16="http://schemas.microsoft.com/office/drawing/2014/main" id="{60DBAC83-F55B-4761-B705-B03A73E42E51}"/>
              </a:ext>
            </a:extLst>
          </p:cNvPr>
          <p:cNvSpPr txBox="1">
            <a:spLocks/>
          </p:cNvSpPr>
          <p:nvPr/>
        </p:nvSpPr>
        <p:spPr>
          <a:xfrm>
            <a:off x="164385" y="254872"/>
            <a:ext cx="10870060" cy="62870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dirty="0">
                <a:latin typeface="Arial" panose="020B0604020202020204" pitchFamily="34" charset="0"/>
                <a:cs typeface="Arial" panose="020B0604020202020204" pitchFamily="34" charset="0"/>
              </a:rPr>
              <a:t>Project Guidance</a:t>
            </a:r>
          </a:p>
        </p:txBody>
      </p:sp>
      <p:sp>
        <p:nvSpPr>
          <p:cNvPr id="4" name="副标题 2">
            <a:extLst>
              <a:ext uri="{FF2B5EF4-FFF2-40B4-BE49-F238E27FC236}">
                <a16:creationId xmlns:a16="http://schemas.microsoft.com/office/drawing/2014/main" id="{93B135C5-50AD-BC2C-33A6-6A2DCFFFF454}"/>
              </a:ext>
            </a:extLst>
          </p:cNvPr>
          <p:cNvSpPr txBox="1">
            <a:spLocks/>
          </p:cNvSpPr>
          <p:nvPr/>
        </p:nvSpPr>
        <p:spPr>
          <a:xfrm>
            <a:off x="328771" y="1148724"/>
            <a:ext cx="10870060" cy="628706"/>
          </a:xfrm>
          <a:prstGeom prst="rect">
            <a:avLst/>
          </a:prstGeom>
        </p:spPr>
        <p:txBody>
          <a:bodyPr vert="horz" lIns="91440" tIns="45720" rIns="91440" bIns="45720" rtlCol="0">
            <a:normAutofit fontScale="6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dirty="0">
                <a:latin typeface="Arial" panose="020B0604020202020204" pitchFamily="34" charset="0"/>
                <a:cs typeface="Arial" panose="020B0604020202020204" pitchFamily="34" charset="0"/>
              </a:rPr>
              <a:t>1# clone repository </a:t>
            </a:r>
            <a:r>
              <a:rPr lang="en-US" altLang="zh-CN" b="1" u="sng" dirty="0">
                <a:latin typeface="Arial" panose="020B0604020202020204" pitchFamily="34" charset="0"/>
                <a:cs typeface="Arial" panose="020B0604020202020204" pitchFamily="34" charset="0"/>
              </a:rPr>
              <a:t>Demo</a:t>
            </a:r>
            <a:r>
              <a:rPr lang="en-US" altLang="zh-CN" b="1"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into local</a:t>
            </a:r>
          </a:p>
          <a:p>
            <a:pPr marL="0" indent="0">
              <a:buNone/>
            </a:pPr>
            <a:r>
              <a:rPr lang="en-US" altLang="zh-CN" dirty="0">
                <a:latin typeface="Arial" panose="020B0604020202020204" pitchFamily="34" charset="0"/>
                <a:cs typeface="Arial" panose="020B0604020202020204" pitchFamily="34" charset="0"/>
              </a:rPr>
              <a:t>https://github.com/Visual-Query-Semantics/Demo</a:t>
            </a:r>
          </a:p>
        </p:txBody>
      </p:sp>
      <p:pic>
        <p:nvPicPr>
          <p:cNvPr id="3" name="图片 2">
            <a:extLst>
              <a:ext uri="{FF2B5EF4-FFF2-40B4-BE49-F238E27FC236}">
                <a16:creationId xmlns:a16="http://schemas.microsoft.com/office/drawing/2014/main" id="{E7BC6E8C-7DAE-F596-7678-C47638449E7F}"/>
              </a:ext>
            </a:extLst>
          </p:cNvPr>
          <p:cNvPicPr>
            <a:picLocks noChangeAspect="1"/>
          </p:cNvPicPr>
          <p:nvPr/>
        </p:nvPicPr>
        <p:blipFill>
          <a:blip r:embed="rId3"/>
          <a:stretch>
            <a:fillRect/>
          </a:stretch>
        </p:blipFill>
        <p:spPr>
          <a:xfrm>
            <a:off x="5835721" y="673470"/>
            <a:ext cx="1224863" cy="2281523"/>
          </a:xfrm>
          <a:prstGeom prst="rect">
            <a:avLst/>
          </a:prstGeom>
        </p:spPr>
      </p:pic>
      <p:sp>
        <p:nvSpPr>
          <p:cNvPr id="7" name="副标题 2">
            <a:extLst>
              <a:ext uri="{FF2B5EF4-FFF2-40B4-BE49-F238E27FC236}">
                <a16:creationId xmlns:a16="http://schemas.microsoft.com/office/drawing/2014/main" id="{7763DCD8-C2C8-D0C0-428F-3CC6A4095D84}"/>
              </a:ext>
            </a:extLst>
          </p:cNvPr>
          <p:cNvSpPr txBox="1">
            <a:spLocks/>
          </p:cNvSpPr>
          <p:nvPr/>
        </p:nvSpPr>
        <p:spPr>
          <a:xfrm>
            <a:off x="328771" y="2640640"/>
            <a:ext cx="10870060" cy="62870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1800" dirty="0">
                <a:latin typeface="Arial" panose="020B0604020202020204" pitchFamily="34" charset="0"/>
                <a:cs typeface="Arial" panose="020B0604020202020204" pitchFamily="34" charset="0"/>
              </a:rPr>
              <a:t>2# follow the README.md</a:t>
            </a:r>
          </a:p>
          <a:p>
            <a:pPr marL="0" indent="0">
              <a:buNone/>
            </a:pPr>
            <a:endParaRPr lang="en-US" altLang="zh-CN" sz="1800" dirty="0">
              <a:latin typeface="Arial" panose="020B0604020202020204" pitchFamily="34" charset="0"/>
              <a:cs typeface="Arial" panose="020B0604020202020204" pitchFamily="34" charset="0"/>
            </a:endParaRPr>
          </a:p>
        </p:txBody>
      </p:sp>
      <p:pic>
        <p:nvPicPr>
          <p:cNvPr id="6" name="图片 5">
            <a:extLst>
              <a:ext uri="{FF2B5EF4-FFF2-40B4-BE49-F238E27FC236}">
                <a16:creationId xmlns:a16="http://schemas.microsoft.com/office/drawing/2014/main" id="{5F626A82-0BD3-1561-D6B7-36521C08880E}"/>
              </a:ext>
            </a:extLst>
          </p:cNvPr>
          <p:cNvPicPr>
            <a:picLocks noChangeAspect="1"/>
          </p:cNvPicPr>
          <p:nvPr/>
        </p:nvPicPr>
        <p:blipFill>
          <a:blip r:embed="rId4"/>
          <a:stretch>
            <a:fillRect/>
          </a:stretch>
        </p:blipFill>
        <p:spPr>
          <a:xfrm>
            <a:off x="7289021" y="254872"/>
            <a:ext cx="3283087" cy="3202903"/>
          </a:xfrm>
          <a:prstGeom prst="rect">
            <a:avLst/>
          </a:prstGeom>
        </p:spPr>
      </p:pic>
      <p:sp>
        <p:nvSpPr>
          <p:cNvPr id="10" name="副标题 2">
            <a:extLst>
              <a:ext uri="{FF2B5EF4-FFF2-40B4-BE49-F238E27FC236}">
                <a16:creationId xmlns:a16="http://schemas.microsoft.com/office/drawing/2014/main" id="{68C89A69-62C7-AE2D-8229-FCB28C5E9B10}"/>
              </a:ext>
            </a:extLst>
          </p:cNvPr>
          <p:cNvSpPr txBox="1">
            <a:spLocks/>
          </p:cNvSpPr>
          <p:nvPr/>
        </p:nvSpPr>
        <p:spPr>
          <a:xfrm>
            <a:off x="328771" y="3674075"/>
            <a:ext cx="10870060" cy="628706"/>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1800" dirty="0">
                <a:latin typeface="Arial" panose="020B0604020202020204" pitchFamily="34" charset="0"/>
                <a:cs typeface="Arial" panose="020B0604020202020204" pitchFamily="34" charset="0"/>
              </a:rPr>
              <a:t>3# download ILSVRC12 Val dataset to </a:t>
            </a:r>
            <a:r>
              <a:rPr lang="en-US" altLang="zh-CN" sz="1800" dirty="0">
                <a:highlight>
                  <a:srgbClr val="FFFF00"/>
                </a:highlight>
                <a:latin typeface="Arial" panose="020B0604020202020204" pitchFamily="34" charset="0"/>
                <a:cs typeface="Arial" panose="020B0604020202020204" pitchFamily="34" charset="0"/>
              </a:rPr>
              <a:t>demo/dataset </a:t>
            </a:r>
            <a:r>
              <a:rPr lang="en-US" altLang="zh-CN" sz="1800" dirty="0">
                <a:latin typeface="Arial" panose="020B0604020202020204" pitchFamily="34" charset="0"/>
                <a:cs typeface="Arial" panose="020B0604020202020204" pitchFamily="34" charset="0"/>
              </a:rPr>
              <a:t>and unpack here</a:t>
            </a:r>
          </a:p>
          <a:p>
            <a:pPr marL="0" indent="0">
              <a:buNone/>
            </a:pPr>
            <a:r>
              <a:rPr lang="en-US" altLang="zh-CN" sz="1800" dirty="0">
                <a:latin typeface="Arial" panose="020B0604020202020204" pitchFamily="34" charset="0"/>
                <a:cs typeface="Arial" panose="020B0604020202020204" pitchFamily="34" charset="0"/>
              </a:rPr>
              <a:t>https://image-net.org/data/ILSVRC/2012/ILSVRC2012_img_val.tar </a:t>
            </a:r>
          </a:p>
          <a:p>
            <a:pPr marL="0" indent="0">
              <a:buNone/>
            </a:pPr>
            <a:endParaRPr lang="en-US" altLang="zh-CN" sz="1800" dirty="0">
              <a:latin typeface="Arial" panose="020B0604020202020204" pitchFamily="34" charset="0"/>
              <a:cs typeface="Arial" panose="020B0604020202020204" pitchFamily="34" charset="0"/>
            </a:endParaRPr>
          </a:p>
        </p:txBody>
      </p:sp>
      <p:sp>
        <p:nvSpPr>
          <p:cNvPr id="11" name="副标题 2">
            <a:extLst>
              <a:ext uri="{FF2B5EF4-FFF2-40B4-BE49-F238E27FC236}">
                <a16:creationId xmlns:a16="http://schemas.microsoft.com/office/drawing/2014/main" id="{7788873D-7CE0-95F8-8F97-B875DE3A0526}"/>
              </a:ext>
            </a:extLst>
          </p:cNvPr>
          <p:cNvSpPr txBox="1">
            <a:spLocks/>
          </p:cNvSpPr>
          <p:nvPr/>
        </p:nvSpPr>
        <p:spPr>
          <a:xfrm>
            <a:off x="328771" y="4882751"/>
            <a:ext cx="10870060" cy="628706"/>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1800" dirty="0">
                <a:latin typeface="Arial" panose="020B0604020202020204" pitchFamily="34" charset="0"/>
                <a:cs typeface="Arial" panose="020B0604020202020204" pitchFamily="34" charset="0"/>
              </a:rPr>
              <a:t>4# download ILSVRC12 Dev kit to </a:t>
            </a:r>
            <a:r>
              <a:rPr lang="en-US" altLang="zh-CN" sz="1800" dirty="0">
                <a:highlight>
                  <a:srgbClr val="FFFF00"/>
                </a:highlight>
                <a:latin typeface="Arial" panose="020B0604020202020204" pitchFamily="34" charset="0"/>
                <a:cs typeface="Arial" panose="020B0604020202020204" pitchFamily="34" charset="0"/>
              </a:rPr>
              <a:t>demo/</a:t>
            </a:r>
            <a:r>
              <a:rPr lang="en-US" altLang="zh-CN" sz="1800" dirty="0" err="1">
                <a:highlight>
                  <a:srgbClr val="FFFF00"/>
                </a:highlight>
                <a:latin typeface="Arial" panose="020B0604020202020204" pitchFamily="34" charset="0"/>
                <a:cs typeface="Arial" panose="020B0604020202020204" pitchFamily="34" charset="0"/>
              </a:rPr>
              <a:t>imagenet</a:t>
            </a:r>
            <a:r>
              <a:rPr lang="en-US" altLang="zh-CN" sz="1800" dirty="0">
                <a:highlight>
                  <a:srgbClr val="FFFF00"/>
                </a:highlight>
                <a:latin typeface="Arial" panose="020B0604020202020204" pitchFamily="34" charset="0"/>
                <a:cs typeface="Arial" panose="020B0604020202020204" pitchFamily="34" charset="0"/>
              </a:rPr>
              <a:t> </a:t>
            </a:r>
            <a:r>
              <a:rPr lang="en-US" altLang="zh-CN" sz="1800" dirty="0">
                <a:latin typeface="Arial" panose="020B0604020202020204" pitchFamily="34" charset="0"/>
                <a:cs typeface="Arial" panose="020B0604020202020204" pitchFamily="34" charset="0"/>
              </a:rPr>
              <a:t>and unpack here</a:t>
            </a:r>
          </a:p>
          <a:p>
            <a:pPr marL="0" indent="0">
              <a:buNone/>
            </a:pPr>
            <a:r>
              <a:rPr lang="en-US" altLang="zh-CN" sz="1800" dirty="0">
                <a:latin typeface="Arial" panose="020B0604020202020204" pitchFamily="34" charset="0"/>
                <a:cs typeface="Arial" panose="020B0604020202020204" pitchFamily="34" charset="0"/>
              </a:rPr>
              <a:t>https://image-net.org/data/ILSVRC/2012/ILSVRC2012_devkit_t12.tar.gz </a:t>
            </a:r>
          </a:p>
          <a:p>
            <a:pPr marL="0" indent="0">
              <a:buNone/>
            </a:pPr>
            <a:endParaRPr lang="en-US" altLang="zh-CN" sz="1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535313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副标题 2">
            <a:extLst>
              <a:ext uri="{FF2B5EF4-FFF2-40B4-BE49-F238E27FC236}">
                <a16:creationId xmlns:a16="http://schemas.microsoft.com/office/drawing/2014/main" id="{60DBAC83-F55B-4761-B705-B03A73E42E51}"/>
              </a:ext>
            </a:extLst>
          </p:cNvPr>
          <p:cNvSpPr txBox="1">
            <a:spLocks/>
          </p:cNvSpPr>
          <p:nvPr/>
        </p:nvSpPr>
        <p:spPr>
          <a:xfrm>
            <a:off x="164385" y="254872"/>
            <a:ext cx="10870060" cy="62870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dirty="0">
                <a:latin typeface="Arial" panose="020B0604020202020204" pitchFamily="34" charset="0"/>
                <a:cs typeface="Arial" panose="020B0604020202020204" pitchFamily="34" charset="0"/>
              </a:rPr>
              <a:t>Project Guidance</a:t>
            </a:r>
          </a:p>
        </p:txBody>
      </p:sp>
      <p:sp>
        <p:nvSpPr>
          <p:cNvPr id="11" name="副标题 2">
            <a:extLst>
              <a:ext uri="{FF2B5EF4-FFF2-40B4-BE49-F238E27FC236}">
                <a16:creationId xmlns:a16="http://schemas.microsoft.com/office/drawing/2014/main" id="{7788873D-7CE0-95F8-8F97-B875DE3A0526}"/>
              </a:ext>
            </a:extLst>
          </p:cNvPr>
          <p:cNvSpPr txBox="1">
            <a:spLocks/>
          </p:cNvSpPr>
          <p:nvPr/>
        </p:nvSpPr>
        <p:spPr>
          <a:xfrm>
            <a:off x="472609" y="1009394"/>
            <a:ext cx="10870060" cy="62870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1800" dirty="0">
                <a:latin typeface="Arial" panose="020B0604020202020204" pitchFamily="34" charset="0"/>
                <a:cs typeface="Arial" panose="020B0604020202020204" pitchFamily="34" charset="0"/>
              </a:rPr>
              <a:t>5# run demo/imagenet/preprocess.py </a:t>
            </a:r>
          </a:p>
        </p:txBody>
      </p:sp>
      <p:pic>
        <p:nvPicPr>
          <p:cNvPr id="9" name="图片 8">
            <a:extLst>
              <a:ext uri="{FF2B5EF4-FFF2-40B4-BE49-F238E27FC236}">
                <a16:creationId xmlns:a16="http://schemas.microsoft.com/office/drawing/2014/main" id="{3E0F5E5E-54D4-9C54-2F8A-5FEF78A317D0}"/>
              </a:ext>
            </a:extLst>
          </p:cNvPr>
          <p:cNvPicPr>
            <a:picLocks noChangeAspect="1"/>
          </p:cNvPicPr>
          <p:nvPr/>
        </p:nvPicPr>
        <p:blipFill>
          <a:blip r:embed="rId3"/>
          <a:stretch>
            <a:fillRect/>
          </a:stretch>
        </p:blipFill>
        <p:spPr>
          <a:xfrm>
            <a:off x="259743" y="1558836"/>
            <a:ext cx="5093093" cy="2546547"/>
          </a:xfrm>
          <a:prstGeom prst="rect">
            <a:avLst/>
          </a:prstGeom>
        </p:spPr>
      </p:pic>
      <p:cxnSp>
        <p:nvCxnSpPr>
          <p:cNvPr id="13" name="直接箭头连接符 12">
            <a:extLst>
              <a:ext uri="{FF2B5EF4-FFF2-40B4-BE49-F238E27FC236}">
                <a16:creationId xmlns:a16="http://schemas.microsoft.com/office/drawing/2014/main" id="{BD8D1137-2AE2-9300-EDFA-5ABF35EF817D}"/>
              </a:ext>
            </a:extLst>
          </p:cNvPr>
          <p:cNvCxnSpPr>
            <a:cxnSpLocks/>
          </p:cNvCxnSpPr>
          <p:nvPr/>
        </p:nvCxnSpPr>
        <p:spPr>
          <a:xfrm>
            <a:off x="5501640" y="2832556"/>
            <a:ext cx="1188720"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4" name="图片 13">
            <a:extLst>
              <a:ext uri="{FF2B5EF4-FFF2-40B4-BE49-F238E27FC236}">
                <a16:creationId xmlns:a16="http://schemas.microsoft.com/office/drawing/2014/main" id="{5C6894CE-0BCF-E2FC-A37B-ADCDB8FAF66E}"/>
              </a:ext>
            </a:extLst>
          </p:cNvPr>
          <p:cNvPicPr>
            <a:picLocks noChangeAspect="1"/>
          </p:cNvPicPr>
          <p:nvPr/>
        </p:nvPicPr>
        <p:blipFill>
          <a:blip r:embed="rId4"/>
          <a:stretch>
            <a:fillRect/>
          </a:stretch>
        </p:blipFill>
        <p:spPr>
          <a:xfrm>
            <a:off x="6839164" y="1301467"/>
            <a:ext cx="4545926" cy="2803918"/>
          </a:xfrm>
          <a:prstGeom prst="rect">
            <a:avLst/>
          </a:prstGeom>
        </p:spPr>
      </p:pic>
      <p:sp>
        <p:nvSpPr>
          <p:cNvPr id="16" name="副标题 2">
            <a:extLst>
              <a:ext uri="{FF2B5EF4-FFF2-40B4-BE49-F238E27FC236}">
                <a16:creationId xmlns:a16="http://schemas.microsoft.com/office/drawing/2014/main" id="{DC253A27-A5AF-450D-C62A-7C5B285A1205}"/>
              </a:ext>
            </a:extLst>
          </p:cNvPr>
          <p:cNvSpPr txBox="1">
            <a:spLocks/>
          </p:cNvSpPr>
          <p:nvPr/>
        </p:nvSpPr>
        <p:spPr>
          <a:xfrm>
            <a:off x="472609" y="4413205"/>
            <a:ext cx="10870060" cy="62870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1800" dirty="0">
                <a:latin typeface="Arial" panose="020B0604020202020204" pitchFamily="34" charset="0"/>
                <a:cs typeface="Arial" panose="020B0604020202020204" pitchFamily="34" charset="0"/>
              </a:rPr>
              <a:t>6# refer to the category labels stored in </a:t>
            </a:r>
            <a:r>
              <a:rPr lang="en-US" altLang="zh-CN" sz="1800" dirty="0">
                <a:highlight>
                  <a:srgbClr val="FFFF00"/>
                </a:highlight>
                <a:latin typeface="Arial" panose="020B0604020202020204" pitchFamily="34" charset="0"/>
                <a:cs typeface="Arial" panose="020B0604020202020204" pitchFamily="34" charset="0"/>
              </a:rPr>
              <a:t>demo/</a:t>
            </a:r>
            <a:r>
              <a:rPr lang="en-US" altLang="zh-CN" sz="1800" dirty="0" err="1">
                <a:highlight>
                  <a:srgbClr val="FFFF00"/>
                </a:highlight>
                <a:latin typeface="Arial" panose="020B0604020202020204" pitchFamily="34" charset="0"/>
                <a:cs typeface="Arial" panose="020B0604020202020204" pitchFamily="34" charset="0"/>
              </a:rPr>
              <a:t>imagenet</a:t>
            </a:r>
            <a:r>
              <a:rPr lang="en-US" altLang="zh-CN" sz="1800" dirty="0">
                <a:highlight>
                  <a:srgbClr val="FFFF00"/>
                </a:highlight>
                <a:latin typeface="Arial" panose="020B0604020202020204" pitchFamily="34" charset="0"/>
                <a:cs typeface="Arial" panose="020B0604020202020204" pitchFamily="34" charset="0"/>
              </a:rPr>
              <a:t>/categories</a:t>
            </a:r>
          </a:p>
        </p:txBody>
      </p:sp>
      <p:pic>
        <p:nvPicPr>
          <p:cNvPr id="19" name="图片 18">
            <a:extLst>
              <a:ext uri="{FF2B5EF4-FFF2-40B4-BE49-F238E27FC236}">
                <a16:creationId xmlns:a16="http://schemas.microsoft.com/office/drawing/2014/main" id="{767887F8-0D3A-69BE-3BA5-58BF36C94BE6}"/>
              </a:ext>
            </a:extLst>
          </p:cNvPr>
          <p:cNvPicPr>
            <a:picLocks noChangeAspect="1"/>
          </p:cNvPicPr>
          <p:nvPr/>
        </p:nvPicPr>
        <p:blipFill>
          <a:blip r:embed="rId5"/>
          <a:stretch>
            <a:fillRect/>
          </a:stretch>
        </p:blipFill>
        <p:spPr>
          <a:xfrm>
            <a:off x="2255839" y="4902156"/>
            <a:ext cx="6856288" cy="1567749"/>
          </a:xfrm>
          <a:prstGeom prst="rect">
            <a:avLst/>
          </a:prstGeom>
        </p:spPr>
      </p:pic>
    </p:spTree>
    <p:extLst>
      <p:ext uri="{BB962C8B-B14F-4D97-AF65-F5344CB8AC3E}">
        <p14:creationId xmlns:p14="http://schemas.microsoft.com/office/powerpoint/2010/main" val="2271330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副标题 2">
            <a:extLst>
              <a:ext uri="{FF2B5EF4-FFF2-40B4-BE49-F238E27FC236}">
                <a16:creationId xmlns:a16="http://schemas.microsoft.com/office/drawing/2014/main" id="{60DBAC83-F55B-4761-B705-B03A73E42E51}"/>
              </a:ext>
            </a:extLst>
          </p:cNvPr>
          <p:cNvSpPr txBox="1">
            <a:spLocks/>
          </p:cNvSpPr>
          <p:nvPr/>
        </p:nvSpPr>
        <p:spPr>
          <a:xfrm>
            <a:off x="154111" y="439336"/>
            <a:ext cx="10870060" cy="628706"/>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dirty="0">
                <a:latin typeface="Arial" panose="020B0604020202020204" pitchFamily="34" charset="0"/>
                <a:cs typeface="Arial" panose="020B0604020202020204" pitchFamily="34" charset="0"/>
              </a:rPr>
              <a:t>Task#1 find the most discriminative and clear semantics per categories</a:t>
            </a:r>
          </a:p>
        </p:txBody>
      </p:sp>
      <p:sp>
        <p:nvSpPr>
          <p:cNvPr id="12" name="副标题 2">
            <a:extLst>
              <a:ext uri="{FF2B5EF4-FFF2-40B4-BE49-F238E27FC236}">
                <a16:creationId xmlns:a16="http://schemas.microsoft.com/office/drawing/2014/main" id="{C245950E-C578-19CC-7295-68C6ECACCC00}"/>
              </a:ext>
            </a:extLst>
          </p:cNvPr>
          <p:cNvSpPr txBox="1">
            <a:spLocks/>
          </p:cNvSpPr>
          <p:nvPr/>
        </p:nvSpPr>
        <p:spPr>
          <a:xfrm>
            <a:off x="4693576" y="2369250"/>
            <a:ext cx="2804847" cy="62870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1800" dirty="0">
                <a:latin typeface="Arial" panose="020B0604020202020204" pitchFamily="34" charset="0"/>
                <a:cs typeface="Arial" panose="020B0604020202020204" pitchFamily="34" charset="0"/>
              </a:rPr>
              <a:t>For example,</a:t>
            </a:r>
            <a:r>
              <a:rPr lang="zh-CN" altLang="en-US" sz="1800" dirty="0">
                <a:latin typeface="Arial" panose="020B0604020202020204" pitchFamily="34" charset="0"/>
                <a:cs typeface="Arial" panose="020B0604020202020204" pitchFamily="34" charset="0"/>
              </a:rPr>
              <a:t> </a:t>
            </a:r>
            <a:r>
              <a:rPr lang="en-US" altLang="zh-CN" sz="1800" dirty="0">
                <a:latin typeface="Arial" panose="020B0604020202020204" pitchFamily="34" charset="0"/>
                <a:cs typeface="Arial" panose="020B0604020202020204" pitchFamily="34" charset="0"/>
              </a:rPr>
              <a:t>fox</a:t>
            </a:r>
            <a:r>
              <a:rPr lang="zh-CN" altLang="en-US" sz="1800" dirty="0">
                <a:latin typeface="Arial" panose="020B0604020202020204" pitchFamily="34" charset="0"/>
                <a:cs typeface="Arial" panose="020B0604020202020204" pitchFamily="34" charset="0"/>
              </a:rPr>
              <a:t> </a:t>
            </a:r>
            <a:r>
              <a:rPr lang="en-US" altLang="zh-CN" sz="1800" dirty="0">
                <a:latin typeface="Arial" panose="020B0604020202020204" pitchFamily="34" charset="0"/>
                <a:cs typeface="Arial" panose="020B0604020202020204" pitchFamily="34" charset="0"/>
              </a:rPr>
              <a:t>-&gt; face</a:t>
            </a:r>
            <a:endParaRPr lang="en-US" altLang="zh-CN" sz="1800" dirty="0">
              <a:highlight>
                <a:srgbClr val="FFFF00"/>
              </a:highlight>
              <a:latin typeface="Arial" panose="020B0604020202020204" pitchFamily="34" charset="0"/>
              <a:cs typeface="Arial" panose="020B0604020202020204" pitchFamily="34" charset="0"/>
            </a:endParaRPr>
          </a:p>
        </p:txBody>
      </p:sp>
      <p:pic>
        <p:nvPicPr>
          <p:cNvPr id="3" name="图片 2">
            <a:extLst>
              <a:ext uri="{FF2B5EF4-FFF2-40B4-BE49-F238E27FC236}">
                <a16:creationId xmlns:a16="http://schemas.microsoft.com/office/drawing/2014/main" id="{4BE4CB82-9D9B-CFAC-EAC8-F6D7DB0415FE}"/>
              </a:ext>
            </a:extLst>
          </p:cNvPr>
          <p:cNvPicPr>
            <a:picLocks noChangeAspect="1"/>
          </p:cNvPicPr>
          <p:nvPr/>
        </p:nvPicPr>
        <p:blipFill>
          <a:blip r:embed="rId3"/>
          <a:stretch>
            <a:fillRect/>
          </a:stretch>
        </p:blipFill>
        <p:spPr>
          <a:xfrm>
            <a:off x="437827" y="1068042"/>
            <a:ext cx="4086225" cy="2085975"/>
          </a:xfrm>
          <a:prstGeom prst="rect">
            <a:avLst/>
          </a:prstGeom>
        </p:spPr>
      </p:pic>
      <p:cxnSp>
        <p:nvCxnSpPr>
          <p:cNvPr id="15" name="直接箭头连接符 14">
            <a:extLst>
              <a:ext uri="{FF2B5EF4-FFF2-40B4-BE49-F238E27FC236}">
                <a16:creationId xmlns:a16="http://schemas.microsoft.com/office/drawing/2014/main" id="{3E107890-3CE3-B6F7-247C-EB443591CED9}"/>
              </a:ext>
            </a:extLst>
          </p:cNvPr>
          <p:cNvCxnSpPr>
            <a:cxnSpLocks/>
          </p:cNvCxnSpPr>
          <p:nvPr/>
        </p:nvCxnSpPr>
        <p:spPr>
          <a:xfrm>
            <a:off x="5465851" y="2997956"/>
            <a:ext cx="0" cy="1039788"/>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副标题 2">
            <a:extLst>
              <a:ext uri="{FF2B5EF4-FFF2-40B4-BE49-F238E27FC236}">
                <a16:creationId xmlns:a16="http://schemas.microsoft.com/office/drawing/2014/main" id="{05340C36-5EED-180E-C00C-48B0FB7016F2}"/>
              </a:ext>
            </a:extLst>
          </p:cNvPr>
          <p:cNvSpPr txBox="1">
            <a:spLocks/>
          </p:cNvSpPr>
          <p:nvPr/>
        </p:nvSpPr>
        <p:spPr>
          <a:xfrm>
            <a:off x="1138717" y="4352097"/>
            <a:ext cx="8036104" cy="62870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dirty="0">
                <a:latin typeface="Arial" panose="020B0604020202020204" pitchFamily="34" charset="0"/>
                <a:cs typeface="Arial" panose="020B0604020202020204" pitchFamily="34" charset="0"/>
              </a:rPr>
              <a:t>Next step… label the semantics with masking </a:t>
            </a:r>
          </a:p>
        </p:txBody>
      </p:sp>
    </p:spTree>
    <p:extLst>
      <p:ext uri="{BB962C8B-B14F-4D97-AF65-F5344CB8AC3E}">
        <p14:creationId xmlns:p14="http://schemas.microsoft.com/office/powerpoint/2010/main" val="27159800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副标题 2">
            <a:extLst>
              <a:ext uri="{FF2B5EF4-FFF2-40B4-BE49-F238E27FC236}">
                <a16:creationId xmlns:a16="http://schemas.microsoft.com/office/drawing/2014/main" id="{DE14AF20-5E2B-48D6-BFF6-DABA8193AFC8}"/>
              </a:ext>
            </a:extLst>
          </p:cNvPr>
          <p:cNvSpPr txBox="1">
            <a:spLocks/>
          </p:cNvSpPr>
          <p:nvPr/>
        </p:nvSpPr>
        <p:spPr>
          <a:xfrm>
            <a:off x="-82059" y="306301"/>
            <a:ext cx="4105946" cy="53493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zh-CN" sz="2400" dirty="0">
                <a:latin typeface="Arial" panose="020B0604020202020204" pitchFamily="34" charset="0"/>
                <a:cs typeface="Arial" panose="020B0604020202020204" pitchFamily="34" charset="0"/>
              </a:rPr>
              <a:t>Masked Language Models</a:t>
            </a:r>
          </a:p>
          <a:p>
            <a:pPr marL="0" indent="0" algn="ctr">
              <a:buNone/>
            </a:pPr>
            <a:r>
              <a:rPr lang="en-US" altLang="zh-CN" sz="2400" dirty="0">
                <a:latin typeface="Arial" panose="020B0604020202020204" pitchFamily="34" charset="0"/>
                <a:cs typeface="Arial" panose="020B0604020202020204" pitchFamily="34" charset="0"/>
              </a:rPr>
              <a:t>(MLM)</a:t>
            </a:r>
            <a:endParaRPr lang="en-US" altLang="zh-CN" sz="2400" dirty="0">
              <a:solidFill>
                <a:srgbClr val="C00000"/>
              </a:solidFill>
              <a:latin typeface="Abadi" panose="020B0604020104020204" pitchFamily="34" charset="0"/>
              <a:cs typeface="Arial" panose="020B0604020202020204" pitchFamily="34" charset="0"/>
            </a:endParaRPr>
          </a:p>
        </p:txBody>
      </p:sp>
      <p:sp>
        <p:nvSpPr>
          <p:cNvPr id="8" name="副标题 2">
            <a:extLst>
              <a:ext uri="{FF2B5EF4-FFF2-40B4-BE49-F238E27FC236}">
                <a16:creationId xmlns:a16="http://schemas.microsoft.com/office/drawing/2014/main" id="{DA5D38AD-7FFF-AA44-8E99-242EFC3E12B6}"/>
              </a:ext>
            </a:extLst>
          </p:cNvPr>
          <p:cNvSpPr txBox="1">
            <a:spLocks/>
          </p:cNvSpPr>
          <p:nvPr/>
        </p:nvSpPr>
        <p:spPr>
          <a:xfrm>
            <a:off x="5089675" y="306300"/>
            <a:ext cx="2151180" cy="5349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zh-CN" sz="2400" dirty="0">
                <a:latin typeface="Arial" panose="020B0604020202020204" pitchFamily="34" charset="0"/>
                <a:cs typeface="Arial" panose="020B0604020202020204" pitchFamily="34" charset="0"/>
              </a:rPr>
              <a:t>Transformers </a:t>
            </a:r>
            <a:endParaRPr lang="zh-CN" altLang="en-US" sz="2400" dirty="0">
              <a:solidFill>
                <a:srgbClr val="C00000"/>
              </a:solidFill>
              <a:latin typeface="Abadi" panose="020B0604020104020204" pitchFamily="34" charset="0"/>
            </a:endParaRPr>
          </a:p>
        </p:txBody>
      </p:sp>
      <p:sp>
        <p:nvSpPr>
          <p:cNvPr id="11" name="副标题 2">
            <a:extLst>
              <a:ext uri="{FF2B5EF4-FFF2-40B4-BE49-F238E27FC236}">
                <a16:creationId xmlns:a16="http://schemas.microsoft.com/office/drawing/2014/main" id="{3ED625B6-F2BF-141D-1940-78A850E3BCED}"/>
              </a:ext>
            </a:extLst>
          </p:cNvPr>
          <p:cNvSpPr txBox="1">
            <a:spLocks/>
          </p:cNvSpPr>
          <p:nvPr/>
        </p:nvSpPr>
        <p:spPr>
          <a:xfrm>
            <a:off x="8169871" y="306300"/>
            <a:ext cx="4105946" cy="53493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zh-CN" sz="2400" dirty="0">
                <a:latin typeface="Arial" panose="020B0604020202020204" pitchFamily="34" charset="0"/>
                <a:cs typeface="Arial" panose="020B0604020202020204" pitchFamily="34" charset="0"/>
              </a:rPr>
              <a:t>Masked Image Models </a:t>
            </a:r>
          </a:p>
          <a:p>
            <a:pPr marL="0" indent="0" algn="ctr">
              <a:buNone/>
            </a:pPr>
            <a:r>
              <a:rPr lang="en-US" altLang="zh-CN" sz="2400" dirty="0">
                <a:latin typeface="Arial" panose="020B0604020202020204" pitchFamily="34" charset="0"/>
                <a:cs typeface="Arial" panose="020B0604020202020204" pitchFamily="34" charset="0"/>
              </a:rPr>
              <a:t>(MIM)</a:t>
            </a:r>
            <a:endParaRPr lang="en-US" altLang="zh-CN" sz="2400" dirty="0">
              <a:solidFill>
                <a:srgbClr val="C00000"/>
              </a:solidFill>
              <a:latin typeface="Abadi" panose="020B0604020104020204" pitchFamily="34" charset="0"/>
              <a:cs typeface="Arial" panose="020B0604020202020204" pitchFamily="34" charset="0"/>
            </a:endParaRPr>
          </a:p>
        </p:txBody>
      </p:sp>
      <p:cxnSp>
        <p:nvCxnSpPr>
          <p:cNvPr id="13" name="直接箭头连接符 12">
            <a:extLst>
              <a:ext uri="{FF2B5EF4-FFF2-40B4-BE49-F238E27FC236}">
                <a16:creationId xmlns:a16="http://schemas.microsoft.com/office/drawing/2014/main" id="{3C9883B8-13DF-DC81-DAF6-AE2844CED289}"/>
              </a:ext>
            </a:extLst>
          </p:cNvPr>
          <p:cNvCxnSpPr>
            <a:cxnSpLocks/>
          </p:cNvCxnSpPr>
          <p:nvPr/>
        </p:nvCxnSpPr>
        <p:spPr>
          <a:xfrm>
            <a:off x="7161087" y="529329"/>
            <a:ext cx="1461491"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副标题 2">
            <a:extLst>
              <a:ext uri="{FF2B5EF4-FFF2-40B4-BE49-F238E27FC236}">
                <a16:creationId xmlns:a16="http://schemas.microsoft.com/office/drawing/2014/main" id="{72A2474D-4FC5-6060-3940-FB4C44F70F9A}"/>
              </a:ext>
            </a:extLst>
          </p:cNvPr>
          <p:cNvSpPr txBox="1">
            <a:spLocks/>
          </p:cNvSpPr>
          <p:nvPr/>
        </p:nvSpPr>
        <p:spPr>
          <a:xfrm>
            <a:off x="6876294" y="117682"/>
            <a:ext cx="2151180" cy="5349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zh-CN" sz="2400" dirty="0">
                <a:latin typeface="Arial" panose="020B0604020202020204" pitchFamily="34" charset="0"/>
                <a:cs typeface="Arial" panose="020B0604020202020204" pitchFamily="34" charset="0"/>
              </a:rPr>
              <a:t>CV</a:t>
            </a:r>
            <a:endParaRPr lang="zh-CN" altLang="en-US" sz="2400" dirty="0">
              <a:solidFill>
                <a:srgbClr val="C00000"/>
              </a:solidFill>
              <a:latin typeface="Abadi" panose="020B0604020104020204" pitchFamily="34" charset="0"/>
            </a:endParaRPr>
          </a:p>
        </p:txBody>
      </p:sp>
      <p:cxnSp>
        <p:nvCxnSpPr>
          <p:cNvPr id="18" name="直接箭头连接符 17">
            <a:extLst>
              <a:ext uri="{FF2B5EF4-FFF2-40B4-BE49-F238E27FC236}">
                <a16:creationId xmlns:a16="http://schemas.microsoft.com/office/drawing/2014/main" id="{2D795546-9694-F30E-FEA2-3A5E903F14E1}"/>
              </a:ext>
            </a:extLst>
          </p:cNvPr>
          <p:cNvCxnSpPr>
            <a:cxnSpLocks/>
          </p:cNvCxnSpPr>
          <p:nvPr/>
        </p:nvCxnSpPr>
        <p:spPr>
          <a:xfrm flipH="1">
            <a:off x="3907751" y="529329"/>
            <a:ext cx="1290972"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副标题 2">
            <a:extLst>
              <a:ext uri="{FF2B5EF4-FFF2-40B4-BE49-F238E27FC236}">
                <a16:creationId xmlns:a16="http://schemas.microsoft.com/office/drawing/2014/main" id="{43D16E5D-D5EA-9277-E1B1-EF40B5298FD4}"/>
              </a:ext>
            </a:extLst>
          </p:cNvPr>
          <p:cNvSpPr txBox="1">
            <a:spLocks/>
          </p:cNvSpPr>
          <p:nvPr/>
        </p:nvSpPr>
        <p:spPr>
          <a:xfrm>
            <a:off x="3587977" y="91525"/>
            <a:ext cx="2151180" cy="5349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zh-CN" sz="2400" dirty="0">
                <a:latin typeface="Arial" panose="020B0604020202020204" pitchFamily="34" charset="0"/>
                <a:cs typeface="Arial" panose="020B0604020202020204" pitchFamily="34" charset="0"/>
              </a:rPr>
              <a:t>NLP</a:t>
            </a:r>
            <a:endParaRPr lang="zh-CN" altLang="en-US" sz="2400" dirty="0">
              <a:solidFill>
                <a:srgbClr val="C00000"/>
              </a:solidFill>
              <a:latin typeface="Abadi" panose="020B0604020104020204" pitchFamily="34" charset="0"/>
            </a:endParaRPr>
          </a:p>
        </p:txBody>
      </p:sp>
      <p:cxnSp>
        <p:nvCxnSpPr>
          <p:cNvPr id="20" name="直接箭头连接符 19">
            <a:extLst>
              <a:ext uri="{FF2B5EF4-FFF2-40B4-BE49-F238E27FC236}">
                <a16:creationId xmlns:a16="http://schemas.microsoft.com/office/drawing/2014/main" id="{3BFC8471-B997-CA6E-717E-C519FE1D8669}"/>
              </a:ext>
            </a:extLst>
          </p:cNvPr>
          <p:cNvCxnSpPr>
            <a:cxnSpLocks/>
          </p:cNvCxnSpPr>
          <p:nvPr/>
        </p:nvCxnSpPr>
        <p:spPr>
          <a:xfrm flipH="1">
            <a:off x="8046777" y="841237"/>
            <a:ext cx="1682850" cy="624936"/>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a:extLst>
              <a:ext uri="{FF2B5EF4-FFF2-40B4-BE49-F238E27FC236}">
                <a16:creationId xmlns:a16="http://schemas.microsoft.com/office/drawing/2014/main" id="{A544B31E-4398-DB46-52A6-4C168FE8AE08}"/>
              </a:ext>
            </a:extLst>
          </p:cNvPr>
          <p:cNvCxnSpPr>
            <a:cxnSpLocks/>
          </p:cNvCxnSpPr>
          <p:nvPr/>
        </p:nvCxnSpPr>
        <p:spPr>
          <a:xfrm>
            <a:off x="2503469" y="904759"/>
            <a:ext cx="1636553" cy="561414"/>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副标题 2">
            <a:extLst>
              <a:ext uri="{FF2B5EF4-FFF2-40B4-BE49-F238E27FC236}">
                <a16:creationId xmlns:a16="http://schemas.microsoft.com/office/drawing/2014/main" id="{D2D3DC1E-2934-C7A1-58AC-E4EE08E3A3C8}"/>
              </a:ext>
            </a:extLst>
          </p:cNvPr>
          <p:cNvSpPr txBox="1">
            <a:spLocks/>
          </p:cNvSpPr>
          <p:nvPr/>
        </p:nvSpPr>
        <p:spPr>
          <a:xfrm>
            <a:off x="4110916" y="1397976"/>
            <a:ext cx="3918196" cy="5349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zh-CN" sz="2400" dirty="0">
                <a:latin typeface="Arial" panose="020B0604020202020204" pitchFamily="34" charset="0"/>
                <a:cs typeface="Arial" panose="020B0604020202020204" pitchFamily="34" charset="0"/>
              </a:rPr>
              <a:t>Generative Pretrained Task</a:t>
            </a:r>
            <a:endParaRPr lang="zh-CN" altLang="en-US" sz="2400" dirty="0">
              <a:solidFill>
                <a:srgbClr val="C00000"/>
              </a:solidFill>
              <a:latin typeface="Abadi" panose="020B0604020104020204" pitchFamily="34" charset="0"/>
            </a:endParaRPr>
          </a:p>
        </p:txBody>
      </p:sp>
      <p:cxnSp>
        <p:nvCxnSpPr>
          <p:cNvPr id="38" name="直接箭头连接符 37">
            <a:extLst>
              <a:ext uri="{FF2B5EF4-FFF2-40B4-BE49-F238E27FC236}">
                <a16:creationId xmlns:a16="http://schemas.microsoft.com/office/drawing/2014/main" id="{79BF8B2B-F89F-662A-F755-98715D4BEBD7}"/>
              </a:ext>
            </a:extLst>
          </p:cNvPr>
          <p:cNvCxnSpPr>
            <a:cxnSpLocks/>
          </p:cNvCxnSpPr>
          <p:nvPr/>
        </p:nvCxnSpPr>
        <p:spPr>
          <a:xfrm>
            <a:off x="5982984" y="1849349"/>
            <a:ext cx="0" cy="523982"/>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副标题 2">
            <a:extLst>
              <a:ext uri="{FF2B5EF4-FFF2-40B4-BE49-F238E27FC236}">
                <a16:creationId xmlns:a16="http://schemas.microsoft.com/office/drawing/2014/main" id="{20BE215A-0556-1884-CD18-5B44957B41D5}"/>
              </a:ext>
            </a:extLst>
          </p:cNvPr>
          <p:cNvSpPr txBox="1">
            <a:spLocks/>
          </p:cNvSpPr>
          <p:nvPr/>
        </p:nvSpPr>
        <p:spPr>
          <a:xfrm>
            <a:off x="4102987" y="2436958"/>
            <a:ext cx="3918196" cy="5349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zh-CN" sz="2400" b="1" u="sng" dirty="0">
                <a:solidFill>
                  <a:srgbClr val="C00000"/>
                </a:solidFill>
                <a:latin typeface="Arial" panose="020B0604020202020204" pitchFamily="34" charset="0"/>
                <a:cs typeface="Arial" panose="020B0604020202020204" pitchFamily="34" charset="0"/>
              </a:rPr>
              <a:t>Mask-and-Reconstruct</a:t>
            </a:r>
            <a:endParaRPr lang="zh-CN" altLang="en-US" sz="2400" b="1" u="sng" dirty="0">
              <a:solidFill>
                <a:srgbClr val="C00000"/>
              </a:solidFill>
              <a:latin typeface="Abadi" panose="020B0604020104020204" pitchFamily="34" charset="0"/>
            </a:endParaRPr>
          </a:p>
        </p:txBody>
      </p:sp>
      <p:cxnSp>
        <p:nvCxnSpPr>
          <p:cNvPr id="45" name="直接箭头连接符 44">
            <a:extLst>
              <a:ext uri="{FF2B5EF4-FFF2-40B4-BE49-F238E27FC236}">
                <a16:creationId xmlns:a16="http://schemas.microsoft.com/office/drawing/2014/main" id="{560D377C-CD62-83DB-2C2B-10D90E697C80}"/>
              </a:ext>
            </a:extLst>
          </p:cNvPr>
          <p:cNvCxnSpPr>
            <a:cxnSpLocks/>
          </p:cNvCxnSpPr>
          <p:nvPr/>
        </p:nvCxnSpPr>
        <p:spPr>
          <a:xfrm>
            <a:off x="10209134" y="1153705"/>
            <a:ext cx="0" cy="181819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副标题 2">
            <a:extLst>
              <a:ext uri="{FF2B5EF4-FFF2-40B4-BE49-F238E27FC236}">
                <a16:creationId xmlns:a16="http://schemas.microsoft.com/office/drawing/2014/main" id="{74166497-597C-46DE-A2AC-717BDC5F1FC1}"/>
              </a:ext>
            </a:extLst>
          </p:cNvPr>
          <p:cNvSpPr txBox="1">
            <a:spLocks/>
          </p:cNvSpPr>
          <p:nvPr/>
        </p:nvSpPr>
        <p:spPr>
          <a:xfrm>
            <a:off x="10153255" y="1602597"/>
            <a:ext cx="2052973" cy="9258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zh-CN" sz="2200" dirty="0">
                <a:latin typeface="Arial" panose="020B0604020202020204" pitchFamily="34" charset="0"/>
                <a:cs typeface="Arial" panose="020B0604020202020204" pitchFamily="34" charset="0"/>
              </a:rPr>
              <a:t>Patch Mask</a:t>
            </a:r>
          </a:p>
          <a:p>
            <a:pPr marL="0" indent="0" algn="ctr">
              <a:buNone/>
            </a:pPr>
            <a:r>
              <a:rPr lang="en-US" altLang="zh-CN" sz="2200" dirty="0">
                <a:solidFill>
                  <a:srgbClr val="C00000"/>
                </a:solidFill>
                <a:latin typeface="Abadi" panose="020B0604020104020204" pitchFamily="34" charset="0"/>
              </a:rPr>
              <a:t>e.g., </a:t>
            </a:r>
            <a:r>
              <a:rPr lang="en-US" altLang="zh-CN" sz="2200" dirty="0" err="1">
                <a:solidFill>
                  <a:srgbClr val="C00000"/>
                </a:solidFill>
                <a:latin typeface="Abadi" panose="020B0604020104020204" pitchFamily="34" charset="0"/>
              </a:rPr>
              <a:t>BEiT</a:t>
            </a:r>
            <a:r>
              <a:rPr lang="en-US" altLang="zh-CN" sz="2200" dirty="0">
                <a:solidFill>
                  <a:srgbClr val="C00000"/>
                </a:solidFill>
                <a:latin typeface="Abadi" panose="020B0604020104020204" pitchFamily="34" charset="0"/>
              </a:rPr>
              <a:t>,</a:t>
            </a:r>
            <a:r>
              <a:rPr lang="zh-CN" altLang="en-US" sz="2200" dirty="0">
                <a:solidFill>
                  <a:srgbClr val="C00000"/>
                </a:solidFill>
                <a:latin typeface="Abadi" panose="020B0604020104020204" pitchFamily="34" charset="0"/>
              </a:rPr>
              <a:t> </a:t>
            </a:r>
            <a:r>
              <a:rPr lang="en-US" altLang="zh-CN" sz="2200" dirty="0">
                <a:solidFill>
                  <a:srgbClr val="C00000"/>
                </a:solidFill>
                <a:latin typeface="Abadi" panose="020B0604020104020204" pitchFamily="34" charset="0"/>
              </a:rPr>
              <a:t>MAE</a:t>
            </a:r>
          </a:p>
        </p:txBody>
      </p:sp>
      <p:pic>
        <p:nvPicPr>
          <p:cNvPr id="59" name="图片 58">
            <a:extLst>
              <a:ext uri="{FF2B5EF4-FFF2-40B4-BE49-F238E27FC236}">
                <a16:creationId xmlns:a16="http://schemas.microsoft.com/office/drawing/2014/main" id="{4D522FEA-9F1F-D773-A3EA-1AAF79A1893D}"/>
              </a:ext>
            </a:extLst>
          </p:cNvPr>
          <p:cNvPicPr>
            <a:picLocks noChangeAspect="1"/>
          </p:cNvPicPr>
          <p:nvPr/>
        </p:nvPicPr>
        <p:blipFill>
          <a:blip r:embed="rId3"/>
          <a:stretch>
            <a:fillRect/>
          </a:stretch>
        </p:blipFill>
        <p:spPr>
          <a:xfrm>
            <a:off x="76820" y="3155052"/>
            <a:ext cx="5327387" cy="3637883"/>
          </a:xfrm>
          <a:prstGeom prst="rect">
            <a:avLst/>
          </a:prstGeom>
        </p:spPr>
      </p:pic>
      <p:sp>
        <p:nvSpPr>
          <p:cNvPr id="51" name="副标题 2">
            <a:extLst>
              <a:ext uri="{FF2B5EF4-FFF2-40B4-BE49-F238E27FC236}">
                <a16:creationId xmlns:a16="http://schemas.microsoft.com/office/drawing/2014/main" id="{63D75F1E-4439-B84B-C2D3-7DE6E0161FC5}"/>
              </a:ext>
            </a:extLst>
          </p:cNvPr>
          <p:cNvSpPr txBox="1">
            <a:spLocks/>
          </p:cNvSpPr>
          <p:nvPr/>
        </p:nvSpPr>
        <p:spPr>
          <a:xfrm>
            <a:off x="-82059" y="1684622"/>
            <a:ext cx="2368411" cy="9258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zh-CN" sz="2200" dirty="0">
                <a:latin typeface="Arial" panose="020B0604020202020204" pitchFamily="34" charset="0"/>
                <a:cs typeface="Arial" panose="020B0604020202020204" pitchFamily="34" charset="0"/>
              </a:rPr>
              <a:t>Word Mask</a:t>
            </a:r>
          </a:p>
          <a:p>
            <a:pPr marL="0" indent="0" algn="ctr">
              <a:buNone/>
            </a:pPr>
            <a:r>
              <a:rPr lang="en-US" altLang="zh-CN" sz="2200" dirty="0">
                <a:solidFill>
                  <a:srgbClr val="C00000"/>
                </a:solidFill>
                <a:latin typeface="Abadi" panose="020B0604020104020204" pitchFamily="34" charset="0"/>
              </a:rPr>
              <a:t>e.g., BERT</a:t>
            </a:r>
            <a:endParaRPr lang="zh-CN" altLang="en-US" sz="2200" dirty="0">
              <a:solidFill>
                <a:srgbClr val="C00000"/>
              </a:solidFill>
              <a:latin typeface="Abadi" panose="020B0604020104020204" pitchFamily="34" charset="0"/>
            </a:endParaRPr>
          </a:p>
        </p:txBody>
      </p:sp>
      <p:cxnSp>
        <p:nvCxnSpPr>
          <p:cNvPr id="43" name="直接箭头连接符 42">
            <a:extLst>
              <a:ext uri="{FF2B5EF4-FFF2-40B4-BE49-F238E27FC236}">
                <a16:creationId xmlns:a16="http://schemas.microsoft.com/office/drawing/2014/main" id="{2CB34739-3D35-5E5F-12AC-CAEF7FCEA3E4}"/>
              </a:ext>
            </a:extLst>
          </p:cNvPr>
          <p:cNvCxnSpPr>
            <a:cxnSpLocks/>
          </p:cNvCxnSpPr>
          <p:nvPr/>
        </p:nvCxnSpPr>
        <p:spPr>
          <a:xfrm>
            <a:off x="1970914" y="1185466"/>
            <a:ext cx="0" cy="1978974"/>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61" name="Picture 2">
            <a:extLst>
              <a:ext uri="{FF2B5EF4-FFF2-40B4-BE49-F238E27FC236}">
                <a16:creationId xmlns:a16="http://schemas.microsoft.com/office/drawing/2014/main" id="{46F92FBB-0F6D-B88C-BC7A-4D663DAE615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39157" y="3080396"/>
            <a:ext cx="6452843" cy="3695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64300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副标题 2">
            <a:extLst>
              <a:ext uri="{FF2B5EF4-FFF2-40B4-BE49-F238E27FC236}">
                <a16:creationId xmlns:a16="http://schemas.microsoft.com/office/drawing/2014/main" id="{DE14AF20-5E2B-48D6-BFF6-DABA8193AFC8}"/>
              </a:ext>
            </a:extLst>
          </p:cNvPr>
          <p:cNvSpPr txBox="1">
            <a:spLocks/>
          </p:cNvSpPr>
          <p:nvPr/>
        </p:nvSpPr>
        <p:spPr>
          <a:xfrm>
            <a:off x="-82059" y="306301"/>
            <a:ext cx="4105946" cy="53493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zh-CN" sz="2400" dirty="0">
                <a:latin typeface="Arial" panose="020B0604020202020204" pitchFamily="34" charset="0"/>
                <a:cs typeface="Arial" panose="020B0604020202020204" pitchFamily="34" charset="0"/>
              </a:rPr>
              <a:t>Masked Language Models</a:t>
            </a:r>
          </a:p>
          <a:p>
            <a:pPr marL="0" indent="0" algn="ctr">
              <a:buNone/>
            </a:pPr>
            <a:r>
              <a:rPr lang="en-US" altLang="zh-CN" sz="2400" dirty="0">
                <a:latin typeface="Arial" panose="020B0604020202020204" pitchFamily="34" charset="0"/>
                <a:cs typeface="Arial" panose="020B0604020202020204" pitchFamily="34" charset="0"/>
              </a:rPr>
              <a:t>(MLM)</a:t>
            </a:r>
            <a:endParaRPr lang="en-US" altLang="zh-CN" sz="2400" dirty="0">
              <a:solidFill>
                <a:srgbClr val="C00000"/>
              </a:solidFill>
              <a:latin typeface="Abadi" panose="020B0604020104020204" pitchFamily="34" charset="0"/>
              <a:cs typeface="Arial" panose="020B0604020202020204" pitchFamily="34" charset="0"/>
            </a:endParaRPr>
          </a:p>
        </p:txBody>
      </p:sp>
      <p:sp>
        <p:nvSpPr>
          <p:cNvPr id="8" name="副标题 2">
            <a:extLst>
              <a:ext uri="{FF2B5EF4-FFF2-40B4-BE49-F238E27FC236}">
                <a16:creationId xmlns:a16="http://schemas.microsoft.com/office/drawing/2014/main" id="{DA5D38AD-7FFF-AA44-8E99-242EFC3E12B6}"/>
              </a:ext>
            </a:extLst>
          </p:cNvPr>
          <p:cNvSpPr txBox="1">
            <a:spLocks/>
          </p:cNvSpPr>
          <p:nvPr/>
        </p:nvSpPr>
        <p:spPr>
          <a:xfrm>
            <a:off x="5089675" y="306300"/>
            <a:ext cx="2151180" cy="5349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zh-CN" sz="2400" dirty="0">
                <a:latin typeface="Arial" panose="020B0604020202020204" pitchFamily="34" charset="0"/>
                <a:cs typeface="Arial" panose="020B0604020202020204" pitchFamily="34" charset="0"/>
              </a:rPr>
              <a:t>Transformers </a:t>
            </a:r>
            <a:endParaRPr lang="zh-CN" altLang="en-US" sz="2400" dirty="0">
              <a:solidFill>
                <a:srgbClr val="C00000"/>
              </a:solidFill>
              <a:latin typeface="Abadi" panose="020B0604020104020204" pitchFamily="34" charset="0"/>
            </a:endParaRPr>
          </a:p>
        </p:txBody>
      </p:sp>
      <p:sp>
        <p:nvSpPr>
          <p:cNvPr id="11" name="副标题 2">
            <a:extLst>
              <a:ext uri="{FF2B5EF4-FFF2-40B4-BE49-F238E27FC236}">
                <a16:creationId xmlns:a16="http://schemas.microsoft.com/office/drawing/2014/main" id="{3ED625B6-F2BF-141D-1940-78A850E3BCED}"/>
              </a:ext>
            </a:extLst>
          </p:cNvPr>
          <p:cNvSpPr txBox="1">
            <a:spLocks/>
          </p:cNvSpPr>
          <p:nvPr/>
        </p:nvSpPr>
        <p:spPr>
          <a:xfrm>
            <a:off x="8169871" y="306300"/>
            <a:ext cx="4105946" cy="53493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zh-CN" sz="2400" dirty="0">
                <a:latin typeface="Arial" panose="020B0604020202020204" pitchFamily="34" charset="0"/>
                <a:cs typeface="Arial" panose="020B0604020202020204" pitchFamily="34" charset="0"/>
              </a:rPr>
              <a:t>Masked Image Models </a:t>
            </a:r>
          </a:p>
          <a:p>
            <a:pPr marL="0" indent="0" algn="ctr">
              <a:buNone/>
            </a:pPr>
            <a:r>
              <a:rPr lang="en-US" altLang="zh-CN" sz="2400" dirty="0">
                <a:latin typeface="Arial" panose="020B0604020202020204" pitchFamily="34" charset="0"/>
                <a:cs typeface="Arial" panose="020B0604020202020204" pitchFamily="34" charset="0"/>
              </a:rPr>
              <a:t>(MIM)</a:t>
            </a:r>
            <a:endParaRPr lang="en-US" altLang="zh-CN" sz="2400" dirty="0">
              <a:solidFill>
                <a:srgbClr val="C00000"/>
              </a:solidFill>
              <a:latin typeface="Abadi" panose="020B0604020104020204" pitchFamily="34" charset="0"/>
              <a:cs typeface="Arial" panose="020B0604020202020204" pitchFamily="34" charset="0"/>
            </a:endParaRPr>
          </a:p>
        </p:txBody>
      </p:sp>
      <p:cxnSp>
        <p:nvCxnSpPr>
          <p:cNvPr id="13" name="直接箭头连接符 12">
            <a:extLst>
              <a:ext uri="{FF2B5EF4-FFF2-40B4-BE49-F238E27FC236}">
                <a16:creationId xmlns:a16="http://schemas.microsoft.com/office/drawing/2014/main" id="{3C9883B8-13DF-DC81-DAF6-AE2844CED289}"/>
              </a:ext>
            </a:extLst>
          </p:cNvPr>
          <p:cNvCxnSpPr>
            <a:cxnSpLocks/>
          </p:cNvCxnSpPr>
          <p:nvPr/>
        </p:nvCxnSpPr>
        <p:spPr>
          <a:xfrm>
            <a:off x="7161087" y="529329"/>
            <a:ext cx="1461491"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副标题 2">
            <a:extLst>
              <a:ext uri="{FF2B5EF4-FFF2-40B4-BE49-F238E27FC236}">
                <a16:creationId xmlns:a16="http://schemas.microsoft.com/office/drawing/2014/main" id="{72A2474D-4FC5-6060-3940-FB4C44F70F9A}"/>
              </a:ext>
            </a:extLst>
          </p:cNvPr>
          <p:cNvSpPr txBox="1">
            <a:spLocks/>
          </p:cNvSpPr>
          <p:nvPr/>
        </p:nvSpPr>
        <p:spPr>
          <a:xfrm>
            <a:off x="6876294" y="117682"/>
            <a:ext cx="2151180" cy="5349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zh-CN" sz="2400" dirty="0">
                <a:latin typeface="Arial" panose="020B0604020202020204" pitchFamily="34" charset="0"/>
                <a:cs typeface="Arial" panose="020B0604020202020204" pitchFamily="34" charset="0"/>
              </a:rPr>
              <a:t>CV</a:t>
            </a:r>
            <a:endParaRPr lang="zh-CN" altLang="en-US" sz="2400" dirty="0">
              <a:solidFill>
                <a:srgbClr val="C00000"/>
              </a:solidFill>
              <a:latin typeface="Abadi" panose="020B0604020104020204" pitchFamily="34" charset="0"/>
            </a:endParaRPr>
          </a:p>
        </p:txBody>
      </p:sp>
      <p:cxnSp>
        <p:nvCxnSpPr>
          <p:cNvPr id="18" name="直接箭头连接符 17">
            <a:extLst>
              <a:ext uri="{FF2B5EF4-FFF2-40B4-BE49-F238E27FC236}">
                <a16:creationId xmlns:a16="http://schemas.microsoft.com/office/drawing/2014/main" id="{2D795546-9694-F30E-FEA2-3A5E903F14E1}"/>
              </a:ext>
            </a:extLst>
          </p:cNvPr>
          <p:cNvCxnSpPr>
            <a:cxnSpLocks/>
          </p:cNvCxnSpPr>
          <p:nvPr/>
        </p:nvCxnSpPr>
        <p:spPr>
          <a:xfrm flipH="1">
            <a:off x="3907751" y="529329"/>
            <a:ext cx="1290972"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副标题 2">
            <a:extLst>
              <a:ext uri="{FF2B5EF4-FFF2-40B4-BE49-F238E27FC236}">
                <a16:creationId xmlns:a16="http://schemas.microsoft.com/office/drawing/2014/main" id="{43D16E5D-D5EA-9277-E1B1-EF40B5298FD4}"/>
              </a:ext>
            </a:extLst>
          </p:cNvPr>
          <p:cNvSpPr txBox="1">
            <a:spLocks/>
          </p:cNvSpPr>
          <p:nvPr/>
        </p:nvSpPr>
        <p:spPr>
          <a:xfrm>
            <a:off x="3587977" y="91525"/>
            <a:ext cx="2151180" cy="5349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zh-CN" sz="2400" dirty="0">
                <a:latin typeface="Arial" panose="020B0604020202020204" pitchFamily="34" charset="0"/>
                <a:cs typeface="Arial" panose="020B0604020202020204" pitchFamily="34" charset="0"/>
              </a:rPr>
              <a:t>NLP</a:t>
            </a:r>
            <a:endParaRPr lang="zh-CN" altLang="en-US" sz="2400" dirty="0">
              <a:solidFill>
                <a:srgbClr val="C00000"/>
              </a:solidFill>
              <a:latin typeface="Abadi" panose="020B0604020104020204" pitchFamily="34" charset="0"/>
            </a:endParaRPr>
          </a:p>
        </p:txBody>
      </p:sp>
      <p:cxnSp>
        <p:nvCxnSpPr>
          <p:cNvPr id="20" name="直接箭头连接符 19">
            <a:extLst>
              <a:ext uri="{FF2B5EF4-FFF2-40B4-BE49-F238E27FC236}">
                <a16:creationId xmlns:a16="http://schemas.microsoft.com/office/drawing/2014/main" id="{3BFC8471-B997-CA6E-717E-C519FE1D8669}"/>
              </a:ext>
            </a:extLst>
          </p:cNvPr>
          <p:cNvCxnSpPr>
            <a:cxnSpLocks/>
          </p:cNvCxnSpPr>
          <p:nvPr/>
        </p:nvCxnSpPr>
        <p:spPr>
          <a:xfrm flipH="1">
            <a:off x="8046777" y="841237"/>
            <a:ext cx="1682850" cy="624936"/>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a:extLst>
              <a:ext uri="{FF2B5EF4-FFF2-40B4-BE49-F238E27FC236}">
                <a16:creationId xmlns:a16="http://schemas.microsoft.com/office/drawing/2014/main" id="{A544B31E-4398-DB46-52A6-4C168FE8AE08}"/>
              </a:ext>
            </a:extLst>
          </p:cNvPr>
          <p:cNvCxnSpPr>
            <a:cxnSpLocks/>
          </p:cNvCxnSpPr>
          <p:nvPr/>
        </p:nvCxnSpPr>
        <p:spPr>
          <a:xfrm>
            <a:off x="2503469" y="904759"/>
            <a:ext cx="1636553" cy="561414"/>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副标题 2">
            <a:extLst>
              <a:ext uri="{FF2B5EF4-FFF2-40B4-BE49-F238E27FC236}">
                <a16:creationId xmlns:a16="http://schemas.microsoft.com/office/drawing/2014/main" id="{D2D3DC1E-2934-C7A1-58AC-E4EE08E3A3C8}"/>
              </a:ext>
            </a:extLst>
          </p:cNvPr>
          <p:cNvSpPr txBox="1">
            <a:spLocks/>
          </p:cNvSpPr>
          <p:nvPr/>
        </p:nvSpPr>
        <p:spPr>
          <a:xfrm>
            <a:off x="4110916" y="1397976"/>
            <a:ext cx="3918196" cy="5349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zh-CN" sz="2400" dirty="0">
                <a:latin typeface="Arial" panose="020B0604020202020204" pitchFamily="34" charset="0"/>
                <a:cs typeface="Arial" panose="020B0604020202020204" pitchFamily="34" charset="0"/>
              </a:rPr>
              <a:t>Generative Pretrained Task</a:t>
            </a:r>
            <a:endParaRPr lang="zh-CN" altLang="en-US" sz="2400" dirty="0">
              <a:solidFill>
                <a:srgbClr val="C00000"/>
              </a:solidFill>
              <a:latin typeface="Abadi" panose="020B0604020104020204" pitchFamily="34" charset="0"/>
            </a:endParaRPr>
          </a:p>
        </p:txBody>
      </p:sp>
      <p:cxnSp>
        <p:nvCxnSpPr>
          <p:cNvPr id="38" name="直接箭头连接符 37">
            <a:extLst>
              <a:ext uri="{FF2B5EF4-FFF2-40B4-BE49-F238E27FC236}">
                <a16:creationId xmlns:a16="http://schemas.microsoft.com/office/drawing/2014/main" id="{79BF8B2B-F89F-662A-F755-98715D4BEBD7}"/>
              </a:ext>
            </a:extLst>
          </p:cNvPr>
          <p:cNvCxnSpPr>
            <a:cxnSpLocks/>
          </p:cNvCxnSpPr>
          <p:nvPr/>
        </p:nvCxnSpPr>
        <p:spPr>
          <a:xfrm>
            <a:off x="5982984" y="1849349"/>
            <a:ext cx="0" cy="523982"/>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副标题 2">
            <a:extLst>
              <a:ext uri="{FF2B5EF4-FFF2-40B4-BE49-F238E27FC236}">
                <a16:creationId xmlns:a16="http://schemas.microsoft.com/office/drawing/2014/main" id="{20BE215A-0556-1884-CD18-5B44957B41D5}"/>
              </a:ext>
            </a:extLst>
          </p:cNvPr>
          <p:cNvSpPr txBox="1">
            <a:spLocks/>
          </p:cNvSpPr>
          <p:nvPr/>
        </p:nvSpPr>
        <p:spPr>
          <a:xfrm>
            <a:off x="4102987" y="2436958"/>
            <a:ext cx="3918196" cy="5349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zh-CN" sz="2400" b="1" u="sng" dirty="0">
                <a:solidFill>
                  <a:srgbClr val="C00000"/>
                </a:solidFill>
                <a:latin typeface="Arial" panose="020B0604020202020204" pitchFamily="34" charset="0"/>
                <a:cs typeface="Arial" panose="020B0604020202020204" pitchFamily="34" charset="0"/>
              </a:rPr>
              <a:t>Mask-and-Reconstruct</a:t>
            </a:r>
            <a:endParaRPr lang="zh-CN" altLang="en-US" sz="2400" b="1" u="sng" dirty="0">
              <a:solidFill>
                <a:srgbClr val="C00000"/>
              </a:solidFill>
              <a:latin typeface="Abadi" panose="020B0604020104020204" pitchFamily="34" charset="0"/>
            </a:endParaRPr>
          </a:p>
        </p:txBody>
      </p:sp>
      <p:cxnSp>
        <p:nvCxnSpPr>
          <p:cNvPr id="45" name="直接箭头连接符 44">
            <a:extLst>
              <a:ext uri="{FF2B5EF4-FFF2-40B4-BE49-F238E27FC236}">
                <a16:creationId xmlns:a16="http://schemas.microsoft.com/office/drawing/2014/main" id="{560D377C-CD62-83DB-2C2B-10D90E697C80}"/>
              </a:ext>
            </a:extLst>
          </p:cNvPr>
          <p:cNvCxnSpPr>
            <a:cxnSpLocks/>
          </p:cNvCxnSpPr>
          <p:nvPr/>
        </p:nvCxnSpPr>
        <p:spPr>
          <a:xfrm>
            <a:off x="10209134" y="1153705"/>
            <a:ext cx="0" cy="181819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副标题 2">
            <a:extLst>
              <a:ext uri="{FF2B5EF4-FFF2-40B4-BE49-F238E27FC236}">
                <a16:creationId xmlns:a16="http://schemas.microsoft.com/office/drawing/2014/main" id="{74166497-597C-46DE-A2AC-717BDC5F1FC1}"/>
              </a:ext>
            </a:extLst>
          </p:cNvPr>
          <p:cNvSpPr txBox="1">
            <a:spLocks/>
          </p:cNvSpPr>
          <p:nvPr/>
        </p:nvSpPr>
        <p:spPr>
          <a:xfrm>
            <a:off x="10153255" y="1602597"/>
            <a:ext cx="2052973" cy="9258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zh-CN" sz="2200" dirty="0">
                <a:latin typeface="Arial" panose="020B0604020202020204" pitchFamily="34" charset="0"/>
                <a:cs typeface="Arial" panose="020B0604020202020204" pitchFamily="34" charset="0"/>
              </a:rPr>
              <a:t>Patch Mask</a:t>
            </a:r>
          </a:p>
          <a:p>
            <a:pPr marL="0" indent="0" algn="ctr">
              <a:buNone/>
            </a:pPr>
            <a:r>
              <a:rPr lang="en-US" altLang="zh-CN" sz="2200" dirty="0">
                <a:solidFill>
                  <a:srgbClr val="C00000"/>
                </a:solidFill>
                <a:latin typeface="Abadi" panose="020B0604020104020204" pitchFamily="34" charset="0"/>
              </a:rPr>
              <a:t>e.g., </a:t>
            </a:r>
            <a:r>
              <a:rPr lang="en-US" altLang="zh-CN" sz="2200" dirty="0" err="1">
                <a:solidFill>
                  <a:srgbClr val="C00000"/>
                </a:solidFill>
                <a:latin typeface="Abadi" panose="020B0604020104020204" pitchFamily="34" charset="0"/>
              </a:rPr>
              <a:t>BEiT</a:t>
            </a:r>
            <a:r>
              <a:rPr lang="en-US" altLang="zh-CN" sz="2200" dirty="0">
                <a:solidFill>
                  <a:srgbClr val="C00000"/>
                </a:solidFill>
                <a:latin typeface="Abadi" panose="020B0604020104020204" pitchFamily="34" charset="0"/>
              </a:rPr>
              <a:t>,</a:t>
            </a:r>
            <a:r>
              <a:rPr lang="zh-CN" altLang="en-US" sz="2200" dirty="0">
                <a:solidFill>
                  <a:srgbClr val="C00000"/>
                </a:solidFill>
                <a:latin typeface="Abadi" panose="020B0604020104020204" pitchFamily="34" charset="0"/>
              </a:rPr>
              <a:t> </a:t>
            </a:r>
            <a:r>
              <a:rPr lang="en-US" altLang="zh-CN" sz="2200" dirty="0">
                <a:solidFill>
                  <a:srgbClr val="C00000"/>
                </a:solidFill>
                <a:latin typeface="Abadi" panose="020B0604020104020204" pitchFamily="34" charset="0"/>
              </a:rPr>
              <a:t>MAE</a:t>
            </a:r>
          </a:p>
        </p:txBody>
      </p:sp>
      <p:pic>
        <p:nvPicPr>
          <p:cNvPr id="59" name="图片 58">
            <a:extLst>
              <a:ext uri="{FF2B5EF4-FFF2-40B4-BE49-F238E27FC236}">
                <a16:creationId xmlns:a16="http://schemas.microsoft.com/office/drawing/2014/main" id="{4D522FEA-9F1F-D773-A3EA-1AAF79A1893D}"/>
              </a:ext>
            </a:extLst>
          </p:cNvPr>
          <p:cNvPicPr>
            <a:picLocks noChangeAspect="1"/>
          </p:cNvPicPr>
          <p:nvPr/>
        </p:nvPicPr>
        <p:blipFill>
          <a:blip r:embed="rId3"/>
          <a:stretch>
            <a:fillRect/>
          </a:stretch>
        </p:blipFill>
        <p:spPr>
          <a:xfrm>
            <a:off x="76820" y="3155052"/>
            <a:ext cx="5327387" cy="3637883"/>
          </a:xfrm>
          <a:prstGeom prst="rect">
            <a:avLst/>
          </a:prstGeom>
        </p:spPr>
      </p:pic>
      <p:sp>
        <p:nvSpPr>
          <p:cNvPr id="51" name="副标题 2">
            <a:extLst>
              <a:ext uri="{FF2B5EF4-FFF2-40B4-BE49-F238E27FC236}">
                <a16:creationId xmlns:a16="http://schemas.microsoft.com/office/drawing/2014/main" id="{63D75F1E-4439-B84B-C2D3-7DE6E0161FC5}"/>
              </a:ext>
            </a:extLst>
          </p:cNvPr>
          <p:cNvSpPr txBox="1">
            <a:spLocks/>
          </p:cNvSpPr>
          <p:nvPr/>
        </p:nvSpPr>
        <p:spPr>
          <a:xfrm>
            <a:off x="-82059" y="1684622"/>
            <a:ext cx="2368411" cy="9258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zh-CN" sz="2200" dirty="0">
                <a:latin typeface="Arial" panose="020B0604020202020204" pitchFamily="34" charset="0"/>
                <a:cs typeface="Arial" panose="020B0604020202020204" pitchFamily="34" charset="0"/>
              </a:rPr>
              <a:t>Word Mask</a:t>
            </a:r>
          </a:p>
          <a:p>
            <a:pPr marL="0" indent="0" algn="ctr">
              <a:buNone/>
            </a:pPr>
            <a:r>
              <a:rPr lang="en-US" altLang="zh-CN" sz="2200" dirty="0">
                <a:solidFill>
                  <a:srgbClr val="C00000"/>
                </a:solidFill>
                <a:latin typeface="Abadi" panose="020B0604020104020204" pitchFamily="34" charset="0"/>
              </a:rPr>
              <a:t>e.g., BERT</a:t>
            </a:r>
            <a:endParaRPr lang="zh-CN" altLang="en-US" sz="2200" dirty="0">
              <a:solidFill>
                <a:srgbClr val="C00000"/>
              </a:solidFill>
              <a:latin typeface="Abadi" panose="020B0604020104020204" pitchFamily="34" charset="0"/>
            </a:endParaRPr>
          </a:p>
        </p:txBody>
      </p:sp>
      <p:cxnSp>
        <p:nvCxnSpPr>
          <p:cNvPr id="43" name="直接箭头连接符 42">
            <a:extLst>
              <a:ext uri="{FF2B5EF4-FFF2-40B4-BE49-F238E27FC236}">
                <a16:creationId xmlns:a16="http://schemas.microsoft.com/office/drawing/2014/main" id="{2CB34739-3D35-5E5F-12AC-CAEF7FCEA3E4}"/>
              </a:ext>
            </a:extLst>
          </p:cNvPr>
          <p:cNvCxnSpPr>
            <a:cxnSpLocks/>
          </p:cNvCxnSpPr>
          <p:nvPr/>
        </p:nvCxnSpPr>
        <p:spPr>
          <a:xfrm>
            <a:off x="1970914" y="1185466"/>
            <a:ext cx="0" cy="1978974"/>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61" name="Picture 2">
            <a:extLst>
              <a:ext uri="{FF2B5EF4-FFF2-40B4-BE49-F238E27FC236}">
                <a16:creationId xmlns:a16="http://schemas.microsoft.com/office/drawing/2014/main" id="{46F92FBB-0F6D-B88C-BC7A-4D663DAE615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39157" y="3080396"/>
            <a:ext cx="6452843" cy="3695650"/>
          </a:xfrm>
          <a:prstGeom prst="rect">
            <a:avLst/>
          </a:prstGeom>
          <a:noFill/>
          <a:extLst>
            <a:ext uri="{909E8E84-426E-40DD-AFC4-6F175D3DCCD1}">
              <a14:hiddenFill xmlns:a14="http://schemas.microsoft.com/office/drawing/2010/main">
                <a:solidFill>
                  <a:srgbClr val="FFFFFF"/>
                </a:solidFill>
              </a14:hiddenFill>
            </a:ext>
          </a:extLst>
        </p:spPr>
      </p:pic>
      <p:sp>
        <p:nvSpPr>
          <p:cNvPr id="62" name="TextBox 49">
            <a:extLst>
              <a:ext uri="{FF2B5EF4-FFF2-40B4-BE49-F238E27FC236}">
                <a16:creationId xmlns:a16="http://schemas.microsoft.com/office/drawing/2014/main" id="{539892D3-31F9-9035-DDD9-505A92C4A1D4}"/>
              </a:ext>
            </a:extLst>
          </p:cNvPr>
          <p:cNvSpPr txBox="1"/>
          <p:nvPr/>
        </p:nvSpPr>
        <p:spPr>
          <a:xfrm>
            <a:off x="138374" y="62639"/>
            <a:ext cx="9325723" cy="3243965"/>
          </a:xfrm>
          <a:prstGeom prst="rect">
            <a:avLst/>
          </a:prstGeom>
          <a:solidFill>
            <a:srgbClr val="FFFF00"/>
          </a:solidFill>
          <a:effectLst>
            <a:outerShdw blurRad="50800" dist="38100" dir="2700000" algn="tl" rotWithShape="0">
              <a:prstClr val="black">
                <a:alpha val="40000"/>
              </a:prstClr>
            </a:outerShdw>
          </a:effectLst>
        </p:spPr>
        <p:txBody>
          <a:bodyPr wrap="squar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algn="just" eaLnBrk="1" hangingPunct="1">
              <a:spcBef>
                <a:spcPct val="20000"/>
              </a:spcBef>
              <a:defRPr/>
            </a:pPr>
            <a:r>
              <a:rPr lang="en-US" altLang="zh-CN" sz="3200" dirty="0"/>
              <a:t>Common ground: </a:t>
            </a:r>
          </a:p>
          <a:p>
            <a:pPr algn="just" eaLnBrk="1" hangingPunct="1">
              <a:spcBef>
                <a:spcPct val="20000"/>
              </a:spcBef>
              <a:defRPr/>
            </a:pPr>
            <a:r>
              <a:rPr lang="en-US" altLang="zh-CN" sz="3200" dirty="0"/>
              <a:t>           masked autoencoding</a:t>
            </a:r>
          </a:p>
          <a:p>
            <a:pPr algn="just" eaLnBrk="1" hangingPunct="1">
              <a:spcBef>
                <a:spcPct val="20000"/>
              </a:spcBef>
              <a:defRPr/>
            </a:pPr>
            <a:r>
              <a:rPr lang="en-US" altLang="zh-CN" sz="3200" dirty="0"/>
              <a:t>More concretely, </a:t>
            </a:r>
            <a:r>
              <a:rPr lang="en-US" altLang="zh-CN" sz="3200" dirty="0">
                <a:solidFill>
                  <a:srgbClr val="C00000"/>
                </a:solidFill>
              </a:rPr>
              <a:t>parts of content in input data are masked to learn latent representations from the visible regions by encoder, which are then used to reconstruct content by decoder. </a:t>
            </a:r>
            <a:endParaRPr lang="zh-CN" altLang="en-US" sz="3600" dirty="0">
              <a:solidFill>
                <a:srgbClr val="C00000"/>
              </a:solidFill>
            </a:endParaRPr>
          </a:p>
        </p:txBody>
      </p:sp>
    </p:spTree>
    <p:extLst>
      <p:ext uri="{BB962C8B-B14F-4D97-AF65-F5344CB8AC3E}">
        <p14:creationId xmlns:p14="http://schemas.microsoft.com/office/powerpoint/2010/main" val="27685710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副标题 2">
            <a:extLst>
              <a:ext uri="{FF2B5EF4-FFF2-40B4-BE49-F238E27FC236}">
                <a16:creationId xmlns:a16="http://schemas.microsoft.com/office/drawing/2014/main" id="{DE14AF20-5E2B-48D6-BFF6-DABA8193AFC8}"/>
              </a:ext>
            </a:extLst>
          </p:cNvPr>
          <p:cNvSpPr txBox="1">
            <a:spLocks/>
          </p:cNvSpPr>
          <p:nvPr/>
        </p:nvSpPr>
        <p:spPr>
          <a:xfrm>
            <a:off x="-82059" y="306301"/>
            <a:ext cx="4105946" cy="53493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zh-CN" sz="2400" dirty="0">
                <a:latin typeface="Arial" panose="020B0604020202020204" pitchFamily="34" charset="0"/>
                <a:cs typeface="Arial" panose="020B0604020202020204" pitchFamily="34" charset="0"/>
              </a:rPr>
              <a:t>Masked Language Models</a:t>
            </a:r>
          </a:p>
          <a:p>
            <a:pPr marL="0" indent="0" algn="ctr">
              <a:buNone/>
            </a:pPr>
            <a:r>
              <a:rPr lang="en-US" altLang="zh-CN" sz="2400" dirty="0">
                <a:latin typeface="Arial" panose="020B0604020202020204" pitchFamily="34" charset="0"/>
                <a:cs typeface="Arial" panose="020B0604020202020204" pitchFamily="34" charset="0"/>
              </a:rPr>
              <a:t>(MLM)</a:t>
            </a:r>
            <a:endParaRPr lang="en-US" altLang="zh-CN" sz="2400" dirty="0">
              <a:solidFill>
                <a:srgbClr val="C00000"/>
              </a:solidFill>
              <a:latin typeface="Abadi" panose="020B0604020104020204" pitchFamily="34" charset="0"/>
              <a:cs typeface="Arial" panose="020B0604020202020204" pitchFamily="34" charset="0"/>
            </a:endParaRPr>
          </a:p>
        </p:txBody>
      </p:sp>
      <p:sp>
        <p:nvSpPr>
          <p:cNvPr id="8" name="副标题 2">
            <a:extLst>
              <a:ext uri="{FF2B5EF4-FFF2-40B4-BE49-F238E27FC236}">
                <a16:creationId xmlns:a16="http://schemas.microsoft.com/office/drawing/2014/main" id="{DA5D38AD-7FFF-AA44-8E99-242EFC3E12B6}"/>
              </a:ext>
            </a:extLst>
          </p:cNvPr>
          <p:cNvSpPr txBox="1">
            <a:spLocks/>
          </p:cNvSpPr>
          <p:nvPr/>
        </p:nvSpPr>
        <p:spPr>
          <a:xfrm>
            <a:off x="5089675" y="306300"/>
            <a:ext cx="2151180" cy="5349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zh-CN" sz="2400" dirty="0">
                <a:latin typeface="Arial" panose="020B0604020202020204" pitchFamily="34" charset="0"/>
                <a:cs typeface="Arial" panose="020B0604020202020204" pitchFamily="34" charset="0"/>
              </a:rPr>
              <a:t>Transformers </a:t>
            </a:r>
            <a:endParaRPr lang="zh-CN" altLang="en-US" sz="2400" dirty="0">
              <a:solidFill>
                <a:srgbClr val="C00000"/>
              </a:solidFill>
              <a:latin typeface="Abadi" panose="020B0604020104020204" pitchFamily="34" charset="0"/>
            </a:endParaRPr>
          </a:p>
        </p:txBody>
      </p:sp>
      <p:sp>
        <p:nvSpPr>
          <p:cNvPr id="11" name="副标题 2">
            <a:extLst>
              <a:ext uri="{FF2B5EF4-FFF2-40B4-BE49-F238E27FC236}">
                <a16:creationId xmlns:a16="http://schemas.microsoft.com/office/drawing/2014/main" id="{3ED625B6-F2BF-141D-1940-78A850E3BCED}"/>
              </a:ext>
            </a:extLst>
          </p:cNvPr>
          <p:cNvSpPr txBox="1">
            <a:spLocks/>
          </p:cNvSpPr>
          <p:nvPr/>
        </p:nvSpPr>
        <p:spPr>
          <a:xfrm>
            <a:off x="8169871" y="306300"/>
            <a:ext cx="4105946" cy="53493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zh-CN" sz="2400" dirty="0">
                <a:latin typeface="Arial" panose="020B0604020202020204" pitchFamily="34" charset="0"/>
                <a:cs typeface="Arial" panose="020B0604020202020204" pitchFamily="34" charset="0"/>
              </a:rPr>
              <a:t>Masked Image Models </a:t>
            </a:r>
          </a:p>
          <a:p>
            <a:pPr marL="0" indent="0" algn="ctr">
              <a:buNone/>
            </a:pPr>
            <a:r>
              <a:rPr lang="en-US" altLang="zh-CN" sz="2400" dirty="0">
                <a:latin typeface="Arial" panose="020B0604020202020204" pitchFamily="34" charset="0"/>
                <a:cs typeface="Arial" panose="020B0604020202020204" pitchFamily="34" charset="0"/>
              </a:rPr>
              <a:t>(MIM)</a:t>
            </a:r>
            <a:endParaRPr lang="en-US" altLang="zh-CN" sz="2400" dirty="0">
              <a:solidFill>
                <a:srgbClr val="C00000"/>
              </a:solidFill>
              <a:latin typeface="Abadi" panose="020B0604020104020204" pitchFamily="34" charset="0"/>
              <a:cs typeface="Arial" panose="020B0604020202020204" pitchFamily="34" charset="0"/>
            </a:endParaRPr>
          </a:p>
        </p:txBody>
      </p:sp>
      <p:cxnSp>
        <p:nvCxnSpPr>
          <p:cNvPr id="13" name="直接箭头连接符 12">
            <a:extLst>
              <a:ext uri="{FF2B5EF4-FFF2-40B4-BE49-F238E27FC236}">
                <a16:creationId xmlns:a16="http://schemas.microsoft.com/office/drawing/2014/main" id="{3C9883B8-13DF-DC81-DAF6-AE2844CED289}"/>
              </a:ext>
            </a:extLst>
          </p:cNvPr>
          <p:cNvCxnSpPr>
            <a:cxnSpLocks/>
          </p:cNvCxnSpPr>
          <p:nvPr/>
        </p:nvCxnSpPr>
        <p:spPr>
          <a:xfrm>
            <a:off x="7161087" y="529329"/>
            <a:ext cx="1461491"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副标题 2">
            <a:extLst>
              <a:ext uri="{FF2B5EF4-FFF2-40B4-BE49-F238E27FC236}">
                <a16:creationId xmlns:a16="http://schemas.microsoft.com/office/drawing/2014/main" id="{72A2474D-4FC5-6060-3940-FB4C44F70F9A}"/>
              </a:ext>
            </a:extLst>
          </p:cNvPr>
          <p:cNvSpPr txBox="1">
            <a:spLocks/>
          </p:cNvSpPr>
          <p:nvPr/>
        </p:nvSpPr>
        <p:spPr>
          <a:xfrm>
            <a:off x="6876294" y="117682"/>
            <a:ext cx="2151180" cy="5349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zh-CN" sz="2400" dirty="0">
                <a:latin typeface="Arial" panose="020B0604020202020204" pitchFamily="34" charset="0"/>
                <a:cs typeface="Arial" panose="020B0604020202020204" pitchFamily="34" charset="0"/>
              </a:rPr>
              <a:t>CV</a:t>
            </a:r>
            <a:endParaRPr lang="zh-CN" altLang="en-US" sz="2400" dirty="0">
              <a:solidFill>
                <a:srgbClr val="C00000"/>
              </a:solidFill>
              <a:latin typeface="Abadi" panose="020B0604020104020204" pitchFamily="34" charset="0"/>
            </a:endParaRPr>
          </a:p>
        </p:txBody>
      </p:sp>
      <p:cxnSp>
        <p:nvCxnSpPr>
          <p:cNvPr id="18" name="直接箭头连接符 17">
            <a:extLst>
              <a:ext uri="{FF2B5EF4-FFF2-40B4-BE49-F238E27FC236}">
                <a16:creationId xmlns:a16="http://schemas.microsoft.com/office/drawing/2014/main" id="{2D795546-9694-F30E-FEA2-3A5E903F14E1}"/>
              </a:ext>
            </a:extLst>
          </p:cNvPr>
          <p:cNvCxnSpPr>
            <a:cxnSpLocks/>
          </p:cNvCxnSpPr>
          <p:nvPr/>
        </p:nvCxnSpPr>
        <p:spPr>
          <a:xfrm flipH="1">
            <a:off x="3907751" y="529329"/>
            <a:ext cx="1290972"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副标题 2">
            <a:extLst>
              <a:ext uri="{FF2B5EF4-FFF2-40B4-BE49-F238E27FC236}">
                <a16:creationId xmlns:a16="http://schemas.microsoft.com/office/drawing/2014/main" id="{43D16E5D-D5EA-9277-E1B1-EF40B5298FD4}"/>
              </a:ext>
            </a:extLst>
          </p:cNvPr>
          <p:cNvSpPr txBox="1">
            <a:spLocks/>
          </p:cNvSpPr>
          <p:nvPr/>
        </p:nvSpPr>
        <p:spPr>
          <a:xfrm>
            <a:off x="3587977" y="91525"/>
            <a:ext cx="2151180" cy="5349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zh-CN" sz="2400" dirty="0">
                <a:latin typeface="Arial" panose="020B0604020202020204" pitchFamily="34" charset="0"/>
                <a:cs typeface="Arial" panose="020B0604020202020204" pitchFamily="34" charset="0"/>
              </a:rPr>
              <a:t>NLP</a:t>
            </a:r>
            <a:endParaRPr lang="zh-CN" altLang="en-US" sz="2400" dirty="0">
              <a:solidFill>
                <a:srgbClr val="C00000"/>
              </a:solidFill>
              <a:latin typeface="Abadi" panose="020B0604020104020204" pitchFamily="34" charset="0"/>
            </a:endParaRPr>
          </a:p>
        </p:txBody>
      </p:sp>
      <p:cxnSp>
        <p:nvCxnSpPr>
          <p:cNvPr id="20" name="直接箭头连接符 19">
            <a:extLst>
              <a:ext uri="{FF2B5EF4-FFF2-40B4-BE49-F238E27FC236}">
                <a16:creationId xmlns:a16="http://schemas.microsoft.com/office/drawing/2014/main" id="{3BFC8471-B997-CA6E-717E-C519FE1D8669}"/>
              </a:ext>
            </a:extLst>
          </p:cNvPr>
          <p:cNvCxnSpPr>
            <a:cxnSpLocks/>
          </p:cNvCxnSpPr>
          <p:nvPr/>
        </p:nvCxnSpPr>
        <p:spPr>
          <a:xfrm flipH="1">
            <a:off x="8046777" y="841237"/>
            <a:ext cx="1682850" cy="624936"/>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a:extLst>
              <a:ext uri="{FF2B5EF4-FFF2-40B4-BE49-F238E27FC236}">
                <a16:creationId xmlns:a16="http://schemas.microsoft.com/office/drawing/2014/main" id="{A544B31E-4398-DB46-52A6-4C168FE8AE08}"/>
              </a:ext>
            </a:extLst>
          </p:cNvPr>
          <p:cNvCxnSpPr>
            <a:cxnSpLocks/>
          </p:cNvCxnSpPr>
          <p:nvPr/>
        </p:nvCxnSpPr>
        <p:spPr>
          <a:xfrm>
            <a:off x="2503469" y="904759"/>
            <a:ext cx="1636553" cy="561414"/>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副标题 2">
            <a:extLst>
              <a:ext uri="{FF2B5EF4-FFF2-40B4-BE49-F238E27FC236}">
                <a16:creationId xmlns:a16="http://schemas.microsoft.com/office/drawing/2014/main" id="{D2D3DC1E-2934-C7A1-58AC-E4EE08E3A3C8}"/>
              </a:ext>
            </a:extLst>
          </p:cNvPr>
          <p:cNvSpPr txBox="1">
            <a:spLocks/>
          </p:cNvSpPr>
          <p:nvPr/>
        </p:nvSpPr>
        <p:spPr>
          <a:xfrm>
            <a:off x="4110916" y="1397976"/>
            <a:ext cx="3918196" cy="5349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zh-CN" sz="2400" dirty="0">
                <a:latin typeface="Arial" panose="020B0604020202020204" pitchFamily="34" charset="0"/>
                <a:cs typeface="Arial" panose="020B0604020202020204" pitchFamily="34" charset="0"/>
              </a:rPr>
              <a:t>Generative Pretrained Task</a:t>
            </a:r>
            <a:endParaRPr lang="zh-CN" altLang="en-US" sz="2400" dirty="0">
              <a:solidFill>
                <a:srgbClr val="C00000"/>
              </a:solidFill>
              <a:latin typeface="Abadi" panose="020B0604020104020204" pitchFamily="34" charset="0"/>
            </a:endParaRPr>
          </a:p>
        </p:txBody>
      </p:sp>
      <p:cxnSp>
        <p:nvCxnSpPr>
          <p:cNvPr id="38" name="直接箭头连接符 37">
            <a:extLst>
              <a:ext uri="{FF2B5EF4-FFF2-40B4-BE49-F238E27FC236}">
                <a16:creationId xmlns:a16="http://schemas.microsoft.com/office/drawing/2014/main" id="{79BF8B2B-F89F-662A-F755-98715D4BEBD7}"/>
              </a:ext>
            </a:extLst>
          </p:cNvPr>
          <p:cNvCxnSpPr>
            <a:cxnSpLocks/>
          </p:cNvCxnSpPr>
          <p:nvPr/>
        </p:nvCxnSpPr>
        <p:spPr>
          <a:xfrm>
            <a:off x="5982984" y="1849349"/>
            <a:ext cx="0" cy="523982"/>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副标题 2">
            <a:extLst>
              <a:ext uri="{FF2B5EF4-FFF2-40B4-BE49-F238E27FC236}">
                <a16:creationId xmlns:a16="http://schemas.microsoft.com/office/drawing/2014/main" id="{20BE215A-0556-1884-CD18-5B44957B41D5}"/>
              </a:ext>
            </a:extLst>
          </p:cNvPr>
          <p:cNvSpPr txBox="1">
            <a:spLocks/>
          </p:cNvSpPr>
          <p:nvPr/>
        </p:nvSpPr>
        <p:spPr>
          <a:xfrm>
            <a:off x="4102987" y="2436958"/>
            <a:ext cx="3918196" cy="5349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zh-CN" sz="2400" b="1" u="sng" dirty="0">
                <a:solidFill>
                  <a:srgbClr val="C00000"/>
                </a:solidFill>
                <a:latin typeface="Arial" panose="020B0604020202020204" pitchFamily="34" charset="0"/>
                <a:cs typeface="Arial" panose="020B0604020202020204" pitchFamily="34" charset="0"/>
              </a:rPr>
              <a:t>Mask-and-Reconstruct</a:t>
            </a:r>
            <a:endParaRPr lang="zh-CN" altLang="en-US" sz="2400" b="1" u="sng" dirty="0">
              <a:solidFill>
                <a:srgbClr val="C00000"/>
              </a:solidFill>
              <a:latin typeface="Abadi" panose="020B0604020104020204" pitchFamily="34" charset="0"/>
            </a:endParaRPr>
          </a:p>
        </p:txBody>
      </p:sp>
      <p:cxnSp>
        <p:nvCxnSpPr>
          <p:cNvPr id="45" name="直接箭头连接符 44">
            <a:extLst>
              <a:ext uri="{FF2B5EF4-FFF2-40B4-BE49-F238E27FC236}">
                <a16:creationId xmlns:a16="http://schemas.microsoft.com/office/drawing/2014/main" id="{560D377C-CD62-83DB-2C2B-10D90E697C80}"/>
              </a:ext>
            </a:extLst>
          </p:cNvPr>
          <p:cNvCxnSpPr>
            <a:cxnSpLocks/>
          </p:cNvCxnSpPr>
          <p:nvPr/>
        </p:nvCxnSpPr>
        <p:spPr>
          <a:xfrm>
            <a:off x="10209134" y="1153705"/>
            <a:ext cx="0" cy="181819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副标题 2">
            <a:extLst>
              <a:ext uri="{FF2B5EF4-FFF2-40B4-BE49-F238E27FC236}">
                <a16:creationId xmlns:a16="http://schemas.microsoft.com/office/drawing/2014/main" id="{74166497-597C-46DE-A2AC-717BDC5F1FC1}"/>
              </a:ext>
            </a:extLst>
          </p:cNvPr>
          <p:cNvSpPr txBox="1">
            <a:spLocks/>
          </p:cNvSpPr>
          <p:nvPr/>
        </p:nvSpPr>
        <p:spPr>
          <a:xfrm>
            <a:off x="10153255" y="1602597"/>
            <a:ext cx="2052973" cy="9258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zh-CN" sz="2200" dirty="0">
                <a:latin typeface="Arial" panose="020B0604020202020204" pitchFamily="34" charset="0"/>
                <a:cs typeface="Arial" panose="020B0604020202020204" pitchFamily="34" charset="0"/>
              </a:rPr>
              <a:t>Patch Mask</a:t>
            </a:r>
          </a:p>
          <a:p>
            <a:pPr marL="0" indent="0" algn="ctr">
              <a:buNone/>
            </a:pPr>
            <a:r>
              <a:rPr lang="en-US" altLang="zh-CN" sz="2200" dirty="0">
                <a:solidFill>
                  <a:srgbClr val="C00000"/>
                </a:solidFill>
                <a:latin typeface="Abadi" panose="020B0604020104020204" pitchFamily="34" charset="0"/>
              </a:rPr>
              <a:t>e.g., </a:t>
            </a:r>
            <a:r>
              <a:rPr lang="en-US" altLang="zh-CN" sz="2200" dirty="0" err="1">
                <a:solidFill>
                  <a:srgbClr val="C00000"/>
                </a:solidFill>
                <a:latin typeface="Abadi" panose="020B0604020104020204" pitchFamily="34" charset="0"/>
              </a:rPr>
              <a:t>BEiT</a:t>
            </a:r>
            <a:r>
              <a:rPr lang="en-US" altLang="zh-CN" sz="2200" dirty="0">
                <a:solidFill>
                  <a:srgbClr val="C00000"/>
                </a:solidFill>
                <a:latin typeface="Abadi" panose="020B0604020104020204" pitchFamily="34" charset="0"/>
              </a:rPr>
              <a:t>,</a:t>
            </a:r>
            <a:r>
              <a:rPr lang="zh-CN" altLang="en-US" sz="2200" dirty="0">
                <a:solidFill>
                  <a:srgbClr val="C00000"/>
                </a:solidFill>
                <a:latin typeface="Abadi" panose="020B0604020104020204" pitchFamily="34" charset="0"/>
              </a:rPr>
              <a:t> </a:t>
            </a:r>
            <a:r>
              <a:rPr lang="en-US" altLang="zh-CN" sz="2200" dirty="0">
                <a:solidFill>
                  <a:srgbClr val="C00000"/>
                </a:solidFill>
                <a:latin typeface="Abadi" panose="020B0604020104020204" pitchFamily="34" charset="0"/>
              </a:rPr>
              <a:t>MAE</a:t>
            </a:r>
          </a:p>
        </p:txBody>
      </p:sp>
      <p:pic>
        <p:nvPicPr>
          <p:cNvPr id="59" name="图片 58">
            <a:extLst>
              <a:ext uri="{FF2B5EF4-FFF2-40B4-BE49-F238E27FC236}">
                <a16:creationId xmlns:a16="http://schemas.microsoft.com/office/drawing/2014/main" id="{4D522FEA-9F1F-D773-A3EA-1AAF79A1893D}"/>
              </a:ext>
            </a:extLst>
          </p:cNvPr>
          <p:cNvPicPr>
            <a:picLocks noChangeAspect="1"/>
          </p:cNvPicPr>
          <p:nvPr/>
        </p:nvPicPr>
        <p:blipFill>
          <a:blip r:embed="rId3"/>
          <a:stretch>
            <a:fillRect/>
          </a:stretch>
        </p:blipFill>
        <p:spPr>
          <a:xfrm>
            <a:off x="76820" y="3155052"/>
            <a:ext cx="5327387" cy="3637883"/>
          </a:xfrm>
          <a:prstGeom prst="rect">
            <a:avLst/>
          </a:prstGeom>
        </p:spPr>
      </p:pic>
      <p:sp>
        <p:nvSpPr>
          <p:cNvPr id="51" name="副标题 2">
            <a:extLst>
              <a:ext uri="{FF2B5EF4-FFF2-40B4-BE49-F238E27FC236}">
                <a16:creationId xmlns:a16="http://schemas.microsoft.com/office/drawing/2014/main" id="{63D75F1E-4439-B84B-C2D3-7DE6E0161FC5}"/>
              </a:ext>
            </a:extLst>
          </p:cNvPr>
          <p:cNvSpPr txBox="1">
            <a:spLocks/>
          </p:cNvSpPr>
          <p:nvPr/>
        </p:nvSpPr>
        <p:spPr>
          <a:xfrm>
            <a:off x="-82059" y="1684622"/>
            <a:ext cx="2368411" cy="9258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zh-CN" sz="2200" dirty="0">
                <a:latin typeface="Arial" panose="020B0604020202020204" pitchFamily="34" charset="0"/>
                <a:cs typeface="Arial" panose="020B0604020202020204" pitchFamily="34" charset="0"/>
              </a:rPr>
              <a:t>Word Mask</a:t>
            </a:r>
          </a:p>
          <a:p>
            <a:pPr marL="0" indent="0" algn="ctr">
              <a:buNone/>
            </a:pPr>
            <a:r>
              <a:rPr lang="en-US" altLang="zh-CN" sz="2200" dirty="0">
                <a:solidFill>
                  <a:srgbClr val="C00000"/>
                </a:solidFill>
                <a:latin typeface="Abadi" panose="020B0604020104020204" pitchFamily="34" charset="0"/>
              </a:rPr>
              <a:t>e.g., BERT</a:t>
            </a:r>
            <a:endParaRPr lang="zh-CN" altLang="en-US" sz="2200" dirty="0">
              <a:solidFill>
                <a:srgbClr val="C00000"/>
              </a:solidFill>
              <a:latin typeface="Abadi" panose="020B0604020104020204" pitchFamily="34" charset="0"/>
            </a:endParaRPr>
          </a:p>
        </p:txBody>
      </p:sp>
      <p:cxnSp>
        <p:nvCxnSpPr>
          <p:cNvPr id="43" name="直接箭头连接符 42">
            <a:extLst>
              <a:ext uri="{FF2B5EF4-FFF2-40B4-BE49-F238E27FC236}">
                <a16:creationId xmlns:a16="http://schemas.microsoft.com/office/drawing/2014/main" id="{2CB34739-3D35-5E5F-12AC-CAEF7FCEA3E4}"/>
              </a:ext>
            </a:extLst>
          </p:cNvPr>
          <p:cNvCxnSpPr>
            <a:cxnSpLocks/>
          </p:cNvCxnSpPr>
          <p:nvPr/>
        </p:nvCxnSpPr>
        <p:spPr>
          <a:xfrm>
            <a:off x="1970914" y="1185466"/>
            <a:ext cx="0" cy="1978974"/>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61" name="Picture 2">
            <a:extLst>
              <a:ext uri="{FF2B5EF4-FFF2-40B4-BE49-F238E27FC236}">
                <a16:creationId xmlns:a16="http://schemas.microsoft.com/office/drawing/2014/main" id="{46F92FBB-0F6D-B88C-BC7A-4D663DAE615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39157" y="3080396"/>
            <a:ext cx="6452843" cy="3695650"/>
          </a:xfrm>
          <a:prstGeom prst="rect">
            <a:avLst/>
          </a:prstGeom>
          <a:noFill/>
          <a:extLst>
            <a:ext uri="{909E8E84-426E-40DD-AFC4-6F175D3DCCD1}">
              <a14:hiddenFill xmlns:a14="http://schemas.microsoft.com/office/drawing/2010/main">
                <a:solidFill>
                  <a:srgbClr val="FFFFFF"/>
                </a:solidFill>
              </a14:hiddenFill>
            </a:ext>
          </a:extLst>
        </p:spPr>
      </p:pic>
      <p:sp>
        <p:nvSpPr>
          <p:cNvPr id="62" name="TextBox 49">
            <a:extLst>
              <a:ext uri="{FF2B5EF4-FFF2-40B4-BE49-F238E27FC236}">
                <a16:creationId xmlns:a16="http://schemas.microsoft.com/office/drawing/2014/main" id="{539892D3-31F9-9035-DDD9-505A92C4A1D4}"/>
              </a:ext>
            </a:extLst>
          </p:cNvPr>
          <p:cNvSpPr txBox="1"/>
          <p:nvPr/>
        </p:nvSpPr>
        <p:spPr>
          <a:xfrm>
            <a:off x="83386" y="81954"/>
            <a:ext cx="9492845" cy="2751522"/>
          </a:xfrm>
          <a:prstGeom prst="rect">
            <a:avLst/>
          </a:prstGeom>
          <a:solidFill>
            <a:srgbClr val="FFFF00"/>
          </a:solidFill>
          <a:effectLst>
            <a:outerShdw blurRad="50800" dist="38100" dir="2700000" algn="tl" rotWithShape="0">
              <a:prstClr val="black">
                <a:alpha val="40000"/>
              </a:prstClr>
            </a:outerShdw>
          </a:effectLst>
        </p:spPr>
        <p:txBody>
          <a:bodyPr wrap="squar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algn="just" eaLnBrk="1" hangingPunct="1">
              <a:spcBef>
                <a:spcPct val="20000"/>
              </a:spcBef>
              <a:defRPr/>
            </a:pPr>
            <a:r>
              <a:rPr lang="en-US" altLang="zh-CN" sz="3200" dirty="0"/>
              <a:t>Common ground: </a:t>
            </a:r>
          </a:p>
          <a:p>
            <a:pPr algn="just" eaLnBrk="1" hangingPunct="1">
              <a:spcBef>
                <a:spcPct val="20000"/>
              </a:spcBef>
              <a:defRPr/>
            </a:pPr>
            <a:r>
              <a:rPr lang="en-US" altLang="zh-CN" sz="3200" dirty="0"/>
              <a:t>           masked autoencoding</a:t>
            </a:r>
          </a:p>
          <a:p>
            <a:pPr algn="just" eaLnBrk="1" hangingPunct="1">
              <a:spcBef>
                <a:spcPct val="20000"/>
              </a:spcBef>
              <a:defRPr/>
            </a:pPr>
            <a:r>
              <a:rPr lang="en-US" altLang="zh-CN" sz="3200" dirty="0">
                <a:solidFill>
                  <a:srgbClr val="C00000"/>
                </a:solidFill>
              </a:rPr>
              <a:t>For the downstream tasks, the encoder is expected to yield robust representation with rich semantic information.</a:t>
            </a:r>
            <a:endParaRPr lang="zh-CN" altLang="en-US" sz="3200" dirty="0">
              <a:solidFill>
                <a:srgbClr val="C00000"/>
              </a:solidFill>
            </a:endParaRPr>
          </a:p>
        </p:txBody>
      </p:sp>
    </p:spTree>
    <p:extLst>
      <p:ext uri="{BB962C8B-B14F-4D97-AF65-F5344CB8AC3E}">
        <p14:creationId xmlns:p14="http://schemas.microsoft.com/office/powerpoint/2010/main" val="13191650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副标题 2">
            <a:extLst>
              <a:ext uri="{FF2B5EF4-FFF2-40B4-BE49-F238E27FC236}">
                <a16:creationId xmlns:a16="http://schemas.microsoft.com/office/drawing/2014/main" id="{DE14AF20-5E2B-48D6-BFF6-DABA8193AFC8}"/>
              </a:ext>
            </a:extLst>
          </p:cNvPr>
          <p:cNvSpPr txBox="1">
            <a:spLocks/>
          </p:cNvSpPr>
          <p:nvPr/>
        </p:nvSpPr>
        <p:spPr>
          <a:xfrm>
            <a:off x="-82059" y="306301"/>
            <a:ext cx="4105946" cy="53493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zh-CN" sz="2400" dirty="0">
                <a:latin typeface="Arial" panose="020B0604020202020204" pitchFamily="34" charset="0"/>
                <a:cs typeface="Arial" panose="020B0604020202020204" pitchFamily="34" charset="0"/>
              </a:rPr>
              <a:t>Masked Language Models</a:t>
            </a:r>
          </a:p>
          <a:p>
            <a:pPr marL="0" indent="0" algn="ctr">
              <a:buNone/>
            </a:pPr>
            <a:r>
              <a:rPr lang="en-US" altLang="zh-CN" sz="2400" dirty="0">
                <a:latin typeface="Arial" panose="020B0604020202020204" pitchFamily="34" charset="0"/>
                <a:cs typeface="Arial" panose="020B0604020202020204" pitchFamily="34" charset="0"/>
              </a:rPr>
              <a:t>(MLM)</a:t>
            </a:r>
            <a:endParaRPr lang="en-US" altLang="zh-CN" sz="2400" dirty="0">
              <a:solidFill>
                <a:srgbClr val="C00000"/>
              </a:solidFill>
              <a:latin typeface="Abadi" panose="020B0604020104020204" pitchFamily="34" charset="0"/>
              <a:cs typeface="Arial" panose="020B0604020202020204" pitchFamily="34" charset="0"/>
            </a:endParaRPr>
          </a:p>
        </p:txBody>
      </p:sp>
      <p:sp>
        <p:nvSpPr>
          <p:cNvPr id="8" name="副标题 2">
            <a:extLst>
              <a:ext uri="{FF2B5EF4-FFF2-40B4-BE49-F238E27FC236}">
                <a16:creationId xmlns:a16="http://schemas.microsoft.com/office/drawing/2014/main" id="{DA5D38AD-7FFF-AA44-8E99-242EFC3E12B6}"/>
              </a:ext>
            </a:extLst>
          </p:cNvPr>
          <p:cNvSpPr txBox="1">
            <a:spLocks/>
          </p:cNvSpPr>
          <p:nvPr/>
        </p:nvSpPr>
        <p:spPr>
          <a:xfrm>
            <a:off x="5089675" y="306300"/>
            <a:ext cx="2151180" cy="5349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zh-CN" sz="2400" dirty="0">
                <a:latin typeface="Arial" panose="020B0604020202020204" pitchFamily="34" charset="0"/>
                <a:cs typeface="Arial" panose="020B0604020202020204" pitchFamily="34" charset="0"/>
              </a:rPr>
              <a:t>Transformers </a:t>
            </a:r>
            <a:endParaRPr lang="zh-CN" altLang="en-US" sz="2400" dirty="0">
              <a:solidFill>
                <a:srgbClr val="C00000"/>
              </a:solidFill>
              <a:latin typeface="Abadi" panose="020B0604020104020204" pitchFamily="34" charset="0"/>
            </a:endParaRPr>
          </a:p>
        </p:txBody>
      </p:sp>
      <p:sp>
        <p:nvSpPr>
          <p:cNvPr id="11" name="副标题 2">
            <a:extLst>
              <a:ext uri="{FF2B5EF4-FFF2-40B4-BE49-F238E27FC236}">
                <a16:creationId xmlns:a16="http://schemas.microsoft.com/office/drawing/2014/main" id="{3ED625B6-F2BF-141D-1940-78A850E3BCED}"/>
              </a:ext>
            </a:extLst>
          </p:cNvPr>
          <p:cNvSpPr txBox="1">
            <a:spLocks/>
          </p:cNvSpPr>
          <p:nvPr/>
        </p:nvSpPr>
        <p:spPr>
          <a:xfrm>
            <a:off x="8169871" y="306300"/>
            <a:ext cx="4105946" cy="53493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zh-CN" sz="2400" dirty="0">
                <a:latin typeface="Arial" panose="020B0604020202020204" pitchFamily="34" charset="0"/>
                <a:cs typeface="Arial" panose="020B0604020202020204" pitchFamily="34" charset="0"/>
              </a:rPr>
              <a:t>Masked Image Models </a:t>
            </a:r>
          </a:p>
          <a:p>
            <a:pPr marL="0" indent="0" algn="ctr">
              <a:buNone/>
            </a:pPr>
            <a:r>
              <a:rPr lang="en-US" altLang="zh-CN" sz="2400" dirty="0">
                <a:latin typeface="Arial" panose="020B0604020202020204" pitchFamily="34" charset="0"/>
                <a:cs typeface="Arial" panose="020B0604020202020204" pitchFamily="34" charset="0"/>
              </a:rPr>
              <a:t>(MIM)</a:t>
            </a:r>
            <a:endParaRPr lang="en-US" altLang="zh-CN" sz="2400" dirty="0">
              <a:solidFill>
                <a:srgbClr val="C00000"/>
              </a:solidFill>
              <a:latin typeface="Abadi" panose="020B0604020104020204" pitchFamily="34" charset="0"/>
              <a:cs typeface="Arial" panose="020B0604020202020204" pitchFamily="34" charset="0"/>
            </a:endParaRPr>
          </a:p>
        </p:txBody>
      </p:sp>
      <p:cxnSp>
        <p:nvCxnSpPr>
          <p:cNvPr id="13" name="直接箭头连接符 12">
            <a:extLst>
              <a:ext uri="{FF2B5EF4-FFF2-40B4-BE49-F238E27FC236}">
                <a16:creationId xmlns:a16="http://schemas.microsoft.com/office/drawing/2014/main" id="{3C9883B8-13DF-DC81-DAF6-AE2844CED289}"/>
              </a:ext>
            </a:extLst>
          </p:cNvPr>
          <p:cNvCxnSpPr>
            <a:cxnSpLocks/>
          </p:cNvCxnSpPr>
          <p:nvPr/>
        </p:nvCxnSpPr>
        <p:spPr>
          <a:xfrm>
            <a:off x="7161087" y="529329"/>
            <a:ext cx="1461491"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副标题 2">
            <a:extLst>
              <a:ext uri="{FF2B5EF4-FFF2-40B4-BE49-F238E27FC236}">
                <a16:creationId xmlns:a16="http://schemas.microsoft.com/office/drawing/2014/main" id="{72A2474D-4FC5-6060-3940-FB4C44F70F9A}"/>
              </a:ext>
            </a:extLst>
          </p:cNvPr>
          <p:cNvSpPr txBox="1">
            <a:spLocks/>
          </p:cNvSpPr>
          <p:nvPr/>
        </p:nvSpPr>
        <p:spPr>
          <a:xfrm>
            <a:off x="6876294" y="117682"/>
            <a:ext cx="2151180" cy="5349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zh-CN" sz="2400" dirty="0">
                <a:latin typeface="Arial" panose="020B0604020202020204" pitchFamily="34" charset="0"/>
                <a:cs typeface="Arial" panose="020B0604020202020204" pitchFamily="34" charset="0"/>
              </a:rPr>
              <a:t>CV</a:t>
            </a:r>
            <a:endParaRPr lang="zh-CN" altLang="en-US" sz="2400" dirty="0">
              <a:solidFill>
                <a:srgbClr val="C00000"/>
              </a:solidFill>
              <a:latin typeface="Abadi" panose="020B0604020104020204" pitchFamily="34" charset="0"/>
            </a:endParaRPr>
          </a:p>
        </p:txBody>
      </p:sp>
      <p:cxnSp>
        <p:nvCxnSpPr>
          <p:cNvPr id="18" name="直接箭头连接符 17">
            <a:extLst>
              <a:ext uri="{FF2B5EF4-FFF2-40B4-BE49-F238E27FC236}">
                <a16:creationId xmlns:a16="http://schemas.microsoft.com/office/drawing/2014/main" id="{2D795546-9694-F30E-FEA2-3A5E903F14E1}"/>
              </a:ext>
            </a:extLst>
          </p:cNvPr>
          <p:cNvCxnSpPr>
            <a:cxnSpLocks/>
          </p:cNvCxnSpPr>
          <p:nvPr/>
        </p:nvCxnSpPr>
        <p:spPr>
          <a:xfrm flipH="1">
            <a:off x="3907751" y="529329"/>
            <a:ext cx="1290972"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副标题 2">
            <a:extLst>
              <a:ext uri="{FF2B5EF4-FFF2-40B4-BE49-F238E27FC236}">
                <a16:creationId xmlns:a16="http://schemas.microsoft.com/office/drawing/2014/main" id="{43D16E5D-D5EA-9277-E1B1-EF40B5298FD4}"/>
              </a:ext>
            </a:extLst>
          </p:cNvPr>
          <p:cNvSpPr txBox="1">
            <a:spLocks/>
          </p:cNvSpPr>
          <p:nvPr/>
        </p:nvSpPr>
        <p:spPr>
          <a:xfrm>
            <a:off x="3587977" y="91525"/>
            <a:ext cx="2151180" cy="5349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zh-CN" sz="2400" dirty="0">
                <a:latin typeface="Arial" panose="020B0604020202020204" pitchFamily="34" charset="0"/>
                <a:cs typeface="Arial" panose="020B0604020202020204" pitchFamily="34" charset="0"/>
              </a:rPr>
              <a:t>NLP</a:t>
            </a:r>
            <a:endParaRPr lang="zh-CN" altLang="en-US" sz="2400" dirty="0">
              <a:solidFill>
                <a:srgbClr val="C00000"/>
              </a:solidFill>
              <a:latin typeface="Abadi" panose="020B0604020104020204" pitchFamily="34" charset="0"/>
            </a:endParaRPr>
          </a:p>
        </p:txBody>
      </p:sp>
      <p:cxnSp>
        <p:nvCxnSpPr>
          <p:cNvPr id="20" name="直接箭头连接符 19">
            <a:extLst>
              <a:ext uri="{FF2B5EF4-FFF2-40B4-BE49-F238E27FC236}">
                <a16:creationId xmlns:a16="http://schemas.microsoft.com/office/drawing/2014/main" id="{3BFC8471-B997-CA6E-717E-C519FE1D8669}"/>
              </a:ext>
            </a:extLst>
          </p:cNvPr>
          <p:cNvCxnSpPr>
            <a:cxnSpLocks/>
          </p:cNvCxnSpPr>
          <p:nvPr/>
        </p:nvCxnSpPr>
        <p:spPr>
          <a:xfrm flipH="1">
            <a:off x="8046777" y="841237"/>
            <a:ext cx="1682850" cy="624936"/>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a:extLst>
              <a:ext uri="{FF2B5EF4-FFF2-40B4-BE49-F238E27FC236}">
                <a16:creationId xmlns:a16="http://schemas.microsoft.com/office/drawing/2014/main" id="{A544B31E-4398-DB46-52A6-4C168FE8AE08}"/>
              </a:ext>
            </a:extLst>
          </p:cNvPr>
          <p:cNvCxnSpPr>
            <a:cxnSpLocks/>
          </p:cNvCxnSpPr>
          <p:nvPr/>
        </p:nvCxnSpPr>
        <p:spPr>
          <a:xfrm>
            <a:off x="2503469" y="904759"/>
            <a:ext cx="1636553" cy="561414"/>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副标题 2">
            <a:extLst>
              <a:ext uri="{FF2B5EF4-FFF2-40B4-BE49-F238E27FC236}">
                <a16:creationId xmlns:a16="http://schemas.microsoft.com/office/drawing/2014/main" id="{D2D3DC1E-2934-C7A1-58AC-E4EE08E3A3C8}"/>
              </a:ext>
            </a:extLst>
          </p:cNvPr>
          <p:cNvSpPr txBox="1">
            <a:spLocks/>
          </p:cNvSpPr>
          <p:nvPr/>
        </p:nvSpPr>
        <p:spPr>
          <a:xfrm>
            <a:off x="4110916" y="1397976"/>
            <a:ext cx="3918196" cy="5349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zh-CN" sz="2400" dirty="0">
                <a:latin typeface="Arial" panose="020B0604020202020204" pitchFamily="34" charset="0"/>
                <a:cs typeface="Arial" panose="020B0604020202020204" pitchFamily="34" charset="0"/>
              </a:rPr>
              <a:t>Generative Pretrained Task</a:t>
            </a:r>
            <a:endParaRPr lang="zh-CN" altLang="en-US" sz="2400" dirty="0">
              <a:solidFill>
                <a:srgbClr val="C00000"/>
              </a:solidFill>
              <a:latin typeface="Abadi" panose="020B0604020104020204" pitchFamily="34" charset="0"/>
            </a:endParaRPr>
          </a:p>
        </p:txBody>
      </p:sp>
      <p:cxnSp>
        <p:nvCxnSpPr>
          <p:cNvPr id="38" name="直接箭头连接符 37">
            <a:extLst>
              <a:ext uri="{FF2B5EF4-FFF2-40B4-BE49-F238E27FC236}">
                <a16:creationId xmlns:a16="http://schemas.microsoft.com/office/drawing/2014/main" id="{79BF8B2B-F89F-662A-F755-98715D4BEBD7}"/>
              </a:ext>
            </a:extLst>
          </p:cNvPr>
          <p:cNvCxnSpPr>
            <a:cxnSpLocks/>
          </p:cNvCxnSpPr>
          <p:nvPr/>
        </p:nvCxnSpPr>
        <p:spPr>
          <a:xfrm>
            <a:off x="5982984" y="1849349"/>
            <a:ext cx="0" cy="523982"/>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副标题 2">
            <a:extLst>
              <a:ext uri="{FF2B5EF4-FFF2-40B4-BE49-F238E27FC236}">
                <a16:creationId xmlns:a16="http://schemas.microsoft.com/office/drawing/2014/main" id="{20BE215A-0556-1884-CD18-5B44957B41D5}"/>
              </a:ext>
            </a:extLst>
          </p:cNvPr>
          <p:cNvSpPr txBox="1">
            <a:spLocks/>
          </p:cNvSpPr>
          <p:nvPr/>
        </p:nvSpPr>
        <p:spPr>
          <a:xfrm>
            <a:off x="4102987" y="2436958"/>
            <a:ext cx="3918196" cy="5349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zh-CN" sz="2400" b="1" u="sng" dirty="0">
                <a:solidFill>
                  <a:srgbClr val="C00000"/>
                </a:solidFill>
                <a:latin typeface="Arial" panose="020B0604020202020204" pitchFamily="34" charset="0"/>
                <a:cs typeface="Arial" panose="020B0604020202020204" pitchFamily="34" charset="0"/>
              </a:rPr>
              <a:t>Mask-and-Reconstruct</a:t>
            </a:r>
            <a:endParaRPr lang="zh-CN" altLang="en-US" sz="2400" b="1" u="sng" dirty="0">
              <a:solidFill>
                <a:srgbClr val="C00000"/>
              </a:solidFill>
              <a:latin typeface="Abadi" panose="020B0604020104020204" pitchFamily="34" charset="0"/>
            </a:endParaRPr>
          </a:p>
        </p:txBody>
      </p:sp>
      <p:cxnSp>
        <p:nvCxnSpPr>
          <p:cNvPr id="45" name="直接箭头连接符 44">
            <a:extLst>
              <a:ext uri="{FF2B5EF4-FFF2-40B4-BE49-F238E27FC236}">
                <a16:creationId xmlns:a16="http://schemas.microsoft.com/office/drawing/2014/main" id="{560D377C-CD62-83DB-2C2B-10D90E697C80}"/>
              </a:ext>
            </a:extLst>
          </p:cNvPr>
          <p:cNvCxnSpPr>
            <a:cxnSpLocks/>
          </p:cNvCxnSpPr>
          <p:nvPr/>
        </p:nvCxnSpPr>
        <p:spPr>
          <a:xfrm>
            <a:off x="10209134" y="1153705"/>
            <a:ext cx="0" cy="181819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副标题 2">
            <a:extLst>
              <a:ext uri="{FF2B5EF4-FFF2-40B4-BE49-F238E27FC236}">
                <a16:creationId xmlns:a16="http://schemas.microsoft.com/office/drawing/2014/main" id="{74166497-597C-46DE-A2AC-717BDC5F1FC1}"/>
              </a:ext>
            </a:extLst>
          </p:cNvPr>
          <p:cNvSpPr txBox="1">
            <a:spLocks/>
          </p:cNvSpPr>
          <p:nvPr/>
        </p:nvSpPr>
        <p:spPr>
          <a:xfrm>
            <a:off x="10153255" y="1602597"/>
            <a:ext cx="2052973" cy="9258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zh-CN" sz="2200" dirty="0">
                <a:latin typeface="Arial" panose="020B0604020202020204" pitchFamily="34" charset="0"/>
                <a:cs typeface="Arial" panose="020B0604020202020204" pitchFamily="34" charset="0"/>
              </a:rPr>
              <a:t>Patch Mask</a:t>
            </a:r>
          </a:p>
          <a:p>
            <a:pPr marL="0" indent="0" algn="ctr">
              <a:buNone/>
            </a:pPr>
            <a:r>
              <a:rPr lang="en-US" altLang="zh-CN" sz="2200" dirty="0">
                <a:solidFill>
                  <a:srgbClr val="C00000"/>
                </a:solidFill>
                <a:latin typeface="Abadi" panose="020B0604020104020204" pitchFamily="34" charset="0"/>
              </a:rPr>
              <a:t>e.g., </a:t>
            </a:r>
            <a:r>
              <a:rPr lang="en-US" altLang="zh-CN" sz="2200" dirty="0" err="1">
                <a:solidFill>
                  <a:srgbClr val="C00000"/>
                </a:solidFill>
                <a:latin typeface="Abadi" panose="020B0604020104020204" pitchFamily="34" charset="0"/>
              </a:rPr>
              <a:t>BEiT</a:t>
            </a:r>
            <a:r>
              <a:rPr lang="en-US" altLang="zh-CN" sz="2200" dirty="0">
                <a:solidFill>
                  <a:srgbClr val="C00000"/>
                </a:solidFill>
                <a:latin typeface="Abadi" panose="020B0604020104020204" pitchFamily="34" charset="0"/>
              </a:rPr>
              <a:t>,</a:t>
            </a:r>
            <a:r>
              <a:rPr lang="zh-CN" altLang="en-US" sz="2200" dirty="0">
                <a:solidFill>
                  <a:srgbClr val="C00000"/>
                </a:solidFill>
                <a:latin typeface="Abadi" panose="020B0604020104020204" pitchFamily="34" charset="0"/>
              </a:rPr>
              <a:t> </a:t>
            </a:r>
            <a:r>
              <a:rPr lang="en-US" altLang="zh-CN" sz="2200" dirty="0">
                <a:solidFill>
                  <a:srgbClr val="C00000"/>
                </a:solidFill>
                <a:latin typeface="Abadi" panose="020B0604020104020204" pitchFamily="34" charset="0"/>
              </a:rPr>
              <a:t>MAE</a:t>
            </a:r>
          </a:p>
        </p:txBody>
      </p:sp>
      <p:pic>
        <p:nvPicPr>
          <p:cNvPr id="59" name="图片 58">
            <a:extLst>
              <a:ext uri="{FF2B5EF4-FFF2-40B4-BE49-F238E27FC236}">
                <a16:creationId xmlns:a16="http://schemas.microsoft.com/office/drawing/2014/main" id="{4D522FEA-9F1F-D773-A3EA-1AAF79A1893D}"/>
              </a:ext>
            </a:extLst>
          </p:cNvPr>
          <p:cNvPicPr>
            <a:picLocks noChangeAspect="1"/>
          </p:cNvPicPr>
          <p:nvPr/>
        </p:nvPicPr>
        <p:blipFill>
          <a:blip r:embed="rId3"/>
          <a:stretch>
            <a:fillRect/>
          </a:stretch>
        </p:blipFill>
        <p:spPr>
          <a:xfrm>
            <a:off x="76820" y="3155052"/>
            <a:ext cx="5327387" cy="3637883"/>
          </a:xfrm>
          <a:prstGeom prst="rect">
            <a:avLst/>
          </a:prstGeom>
        </p:spPr>
      </p:pic>
      <p:sp>
        <p:nvSpPr>
          <p:cNvPr id="51" name="副标题 2">
            <a:extLst>
              <a:ext uri="{FF2B5EF4-FFF2-40B4-BE49-F238E27FC236}">
                <a16:creationId xmlns:a16="http://schemas.microsoft.com/office/drawing/2014/main" id="{63D75F1E-4439-B84B-C2D3-7DE6E0161FC5}"/>
              </a:ext>
            </a:extLst>
          </p:cNvPr>
          <p:cNvSpPr txBox="1">
            <a:spLocks/>
          </p:cNvSpPr>
          <p:nvPr/>
        </p:nvSpPr>
        <p:spPr>
          <a:xfrm>
            <a:off x="-82059" y="1684622"/>
            <a:ext cx="2368411" cy="9258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zh-CN" sz="2200" dirty="0">
                <a:latin typeface="Arial" panose="020B0604020202020204" pitchFamily="34" charset="0"/>
                <a:cs typeface="Arial" panose="020B0604020202020204" pitchFamily="34" charset="0"/>
              </a:rPr>
              <a:t>Word Mask</a:t>
            </a:r>
          </a:p>
          <a:p>
            <a:pPr marL="0" indent="0" algn="ctr">
              <a:buNone/>
            </a:pPr>
            <a:r>
              <a:rPr lang="en-US" altLang="zh-CN" sz="2200" dirty="0">
                <a:solidFill>
                  <a:srgbClr val="C00000"/>
                </a:solidFill>
                <a:latin typeface="Abadi" panose="020B0604020104020204" pitchFamily="34" charset="0"/>
              </a:rPr>
              <a:t>e.g., BERT</a:t>
            </a:r>
            <a:endParaRPr lang="zh-CN" altLang="en-US" sz="2200" dirty="0">
              <a:solidFill>
                <a:srgbClr val="C00000"/>
              </a:solidFill>
              <a:latin typeface="Abadi" panose="020B0604020104020204" pitchFamily="34" charset="0"/>
            </a:endParaRPr>
          </a:p>
        </p:txBody>
      </p:sp>
      <p:cxnSp>
        <p:nvCxnSpPr>
          <p:cNvPr id="43" name="直接箭头连接符 42">
            <a:extLst>
              <a:ext uri="{FF2B5EF4-FFF2-40B4-BE49-F238E27FC236}">
                <a16:creationId xmlns:a16="http://schemas.microsoft.com/office/drawing/2014/main" id="{2CB34739-3D35-5E5F-12AC-CAEF7FCEA3E4}"/>
              </a:ext>
            </a:extLst>
          </p:cNvPr>
          <p:cNvCxnSpPr>
            <a:cxnSpLocks/>
          </p:cNvCxnSpPr>
          <p:nvPr/>
        </p:nvCxnSpPr>
        <p:spPr>
          <a:xfrm>
            <a:off x="1970914" y="1185466"/>
            <a:ext cx="0" cy="1978974"/>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61" name="Picture 2">
            <a:extLst>
              <a:ext uri="{FF2B5EF4-FFF2-40B4-BE49-F238E27FC236}">
                <a16:creationId xmlns:a16="http://schemas.microsoft.com/office/drawing/2014/main" id="{46F92FBB-0F6D-B88C-BC7A-4D663DAE615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39157" y="3080396"/>
            <a:ext cx="6452843" cy="3695650"/>
          </a:xfrm>
          <a:prstGeom prst="rect">
            <a:avLst/>
          </a:prstGeom>
          <a:noFill/>
          <a:extLst>
            <a:ext uri="{909E8E84-426E-40DD-AFC4-6F175D3DCCD1}">
              <a14:hiddenFill xmlns:a14="http://schemas.microsoft.com/office/drawing/2010/main">
                <a:solidFill>
                  <a:srgbClr val="FFFFFF"/>
                </a:solidFill>
              </a14:hiddenFill>
            </a:ext>
          </a:extLst>
        </p:spPr>
      </p:pic>
      <p:sp>
        <p:nvSpPr>
          <p:cNvPr id="62" name="TextBox 49">
            <a:extLst>
              <a:ext uri="{FF2B5EF4-FFF2-40B4-BE49-F238E27FC236}">
                <a16:creationId xmlns:a16="http://schemas.microsoft.com/office/drawing/2014/main" id="{539892D3-31F9-9035-DDD9-505A92C4A1D4}"/>
              </a:ext>
            </a:extLst>
          </p:cNvPr>
          <p:cNvSpPr txBox="1"/>
          <p:nvPr/>
        </p:nvSpPr>
        <p:spPr>
          <a:xfrm>
            <a:off x="83386" y="81954"/>
            <a:ext cx="10125747" cy="3243965"/>
          </a:xfrm>
          <a:prstGeom prst="rect">
            <a:avLst/>
          </a:prstGeom>
          <a:solidFill>
            <a:srgbClr val="FFFF00"/>
          </a:solidFill>
          <a:effectLst>
            <a:outerShdw blurRad="50800" dist="38100" dir="2700000" algn="tl" rotWithShape="0">
              <a:prstClr val="black">
                <a:alpha val="40000"/>
              </a:prstClr>
            </a:outerShdw>
          </a:effectLst>
        </p:spPr>
        <p:txBody>
          <a:bodyPr wrap="squar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algn="just" eaLnBrk="1" hangingPunct="1">
              <a:spcBef>
                <a:spcPct val="20000"/>
              </a:spcBef>
              <a:defRPr/>
            </a:pPr>
            <a:r>
              <a:rPr lang="en-US" altLang="zh-CN" sz="3200" dirty="0"/>
              <a:t>Difference points: </a:t>
            </a:r>
          </a:p>
          <a:p>
            <a:pPr algn="just" eaLnBrk="1" hangingPunct="1">
              <a:spcBef>
                <a:spcPct val="20000"/>
              </a:spcBef>
              <a:defRPr/>
            </a:pPr>
            <a:r>
              <a:rPr lang="en-US" altLang="zh-CN" sz="3200" dirty="0">
                <a:solidFill>
                  <a:srgbClr val="C00000"/>
                </a:solidFill>
              </a:rPr>
              <a:t>Language naturally has semantics highly abstracted by human, where the elemental unit is also discrete. </a:t>
            </a:r>
          </a:p>
          <a:p>
            <a:pPr algn="just" eaLnBrk="1" hangingPunct="1">
              <a:spcBef>
                <a:spcPct val="20000"/>
              </a:spcBef>
              <a:defRPr/>
            </a:pPr>
            <a:r>
              <a:rPr lang="en-US" altLang="zh-CN" sz="3200" dirty="0">
                <a:solidFill>
                  <a:srgbClr val="C00000"/>
                </a:solidFill>
              </a:rPr>
              <a:t>Yet pixels contained in image merely contain low-level statistics and often present the heavy redundancy due to the continuous property of image. </a:t>
            </a:r>
            <a:endParaRPr lang="zh-CN" altLang="en-US" sz="3200" dirty="0">
              <a:solidFill>
                <a:srgbClr val="C00000"/>
              </a:solidFill>
            </a:endParaRPr>
          </a:p>
        </p:txBody>
      </p:sp>
    </p:spTree>
    <p:extLst>
      <p:ext uri="{BB962C8B-B14F-4D97-AF65-F5344CB8AC3E}">
        <p14:creationId xmlns:p14="http://schemas.microsoft.com/office/powerpoint/2010/main" val="14984165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副标题 2">
            <a:extLst>
              <a:ext uri="{FF2B5EF4-FFF2-40B4-BE49-F238E27FC236}">
                <a16:creationId xmlns:a16="http://schemas.microsoft.com/office/drawing/2014/main" id="{DE14AF20-5E2B-48D6-BFF6-DABA8193AFC8}"/>
              </a:ext>
            </a:extLst>
          </p:cNvPr>
          <p:cNvSpPr txBox="1">
            <a:spLocks/>
          </p:cNvSpPr>
          <p:nvPr/>
        </p:nvSpPr>
        <p:spPr>
          <a:xfrm>
            <a:off x="-82059" y="306301"/>
            <a:ext cx="4105946" cy="53493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zh-CN" sz="2400" dirty="0">
                <a:latin typeface="Arial" panose="020B0604020202020204" pitchFamily="34" charset="0"/>
                <a:cs typeface="Arial" panose="020B0604020202020204" pitchFamily="34" charset="0"/>
              </a:rPr>
              <a:t>Masked Language Models</a:t>
            </a:r>
          </a:p>
          <a:p>
            <a:pPr marL="0" indent="0" algn="ctr">
              <a:buNone/>
            </a:pPr>
            <a:r>
              <a:rPr lang="en-US" altLang="zh-CN" sz="2400" dirty="0">
                <a:latin typeface="Arial" panose="020B0604020202020204" pitchFamily="34" charset="0"/>
                <a:cs typeface="Arial" panose="020B0604020202020204" pitchFamily="34" charset="0"/>
              </a:rPr>
              <a:t>(MLM)</a:t>
            </a:r>
            <a:endParaRPr lang="en-US" altLang="zh-CN" sz="2400" dirty="0">
              <a:solidFill>
                <a:srgbClr val="C00000"/>
              </a:solidFill>
              <a:latin typeface="Abadi" panose="020B0604020104020204" pitchFamily="34" charset="0"/>
              <a:cs typeface="Arial" panose="020B0604020202020204" pitchFamily="34" charset="0"/>
            </a:endParaRPr>
          </a:p>
        </p:txBody>
      </p:sp>
      <p:sp>
        <p:nvSpPr>
          <p:cNvPr id="8" name="副标题 2">
            <a:extLst>
              <a:ext uri="{FF2B5EF4-FFF2-40B4-BE49-F238E27FC236}">
                <a16:creationId xmlns:a16="http://schemas.microsoft.com/office/drawing/2014/main" id="{DA5D38AD-7FFF-AA44-8E99-242EFC3E12B6}"/>
              </a:ext>
            </a:extLst>
          </p:cNvPr>
          <p:cNvSpPr txBox="1">
            <a:spLocks/>
          </p:cNvSpPr>
          <p:nvPr/>
        </p:nvSpPr>
        <p:spPr>
          <a:xfrm>
            <a:off x="5089675" y="306300"/>
            <a:ext cx="2151180" cy="5349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zh-CN" sz="2400" dirty="0">
                <a:latin typeface="Arial" panose="020B0604020202020204" pitchFamily="34" charset="0"/>
                <a:cs typeface="Arial" panose="020B0604020202020204" pitchFamily="34" charset="0"/>
              </a:rPr>
              <a:t>Transformers </a:t>
            </a:r>
            <a:endParaRPr lang="zh-CN" altLang="en-US" sz="2400" dirty="0">
              <a:solidFill>
                <a:srgbClr val="C00000"/>
              </a:solidFill>
              <a:latin typeface="Abadi" panose="020B0604020104020204" pitchFamily="34" charset="0"/>
            </a:endParaRPr>
          </a:p>
        </p:txBody>
      </p:sp>
      <p:sp>
        <p:nvSpPr>
          <p:cNvPr id="11" name="副标题 2">
            <a:extLst>
              <a:ext uri="{FF2B5EF4-FFF2-40B4-BE49-F238E27FC236}">
                <a16:creationId xmlns:a16="http://schemas.microsoft.com/office/drawing/2014/main" id="{3ED625B6-F2BF-141D-1940-78A850E3BCED}"/>
              </a:ext>
            </a:extLst>
          </p:cNvPr>
          <p:cNvSpPr txBox="1">
            <a:spLocks/>
          </p:cNvSpPr>
          <p:nvPr/>
        </p:nvSpPr>
        <p:spPr>
          <a:xfrm>
            <a:off x="8169871" y="306300"/>
            <a:ext cx="4105946" cy="53493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zh-CN" sz="2400" dirty="0">
                <a:latin typeface="Arial" panose="020B0604020202020204" pitchFamily="34" charset="0"/>
                <a:cs typeface="Arial" panose="020B0604020202020204" pitchFamily="34" charset="0"/>
              </a:rPr>
              <a:t>Masked Image Models </a:t>
            </a:r>
          </a:p>
          <a:p>
            <a:pPr marL="0" indent="0" algn="ctr">
              <a:buNone/>
            </a:pPr>
            <a:r>
              <a:rPr lang="en-US" altLang="zh-CN" sz="2400" dirty="0">
                <a:latin typeface="Arial" panose="020B0604020202020204" pitchFamily="34" charset="0"/>
                <a:cs typeface="Arial" panose="020B0604020202020204" pitchFamily="34" charset="0"/>
              </a:rPr>
              <a:t>(MIM)</a:t>
            </a:r>
            <a:endParaRPr lang="en-US" altLang="zh-CN" sz="2400" dirty="0">
              <a:solidFill>
                <a:srgbClr val="C00000"/>
              </a:solidFill>
              <a:latin typeface="Abadi" panose="020B0604020104020204" pitchFamily="34" charset="0"/>
              <a:cs typeface="Arial" panose="020B0604020202020204" pitchFamily="34" charset="0"/>
            </a:endParaRPr>
          </a:p>
        </p:txBody>
      </p:sp>
      <p:cxnSp>
        <p:nvCxnSpPr>
          <p:cNvPr id="13" name="直接箭头连接符 12">
            <a:extLst>
              <a:ext uri="{FF2B5EF4-FFF2-40B4-BE49-F238E27FC236}">
                <a16:creationId xmlns:a16="http://schemas.microsoft.com/office/drawing/2014/main" id="{3C9883B8-13DF-DC81-DAF6-AE2844CED289}"/>
              </a:ext>
            </a:extLst>
          </p:cNvPr>
          <p:cNvCxnSpPr>
            <a:cxnSpLocks/>
          </p:cNvCxnSpPr>
          <p:nvPr/>
        </p:nvCxnSpPr>
        <p:spPr>
          <a:xfrm>
            <a:off x="7161087" y="529329"/>
            <a:ext cx="1461491"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副标题 2">
            <a:extLst>
              <a:ext uri="{FF2B5EF4-FFF2-40B4-BE49-F238E27FC236}">
                <a16:creationId xmlns:a16="http://schemas.microsoft.com/office/drawing/2014/main" id="{72A2474D-4FC5-6060-3940-FB4C44F70F9A}"/>
              </a:ext>
            </a:extLst>
          </p:cNvPr>
          <p:cNvSpPr txBox="1">
            <a:spLocks/>
          </p:cNvSpPr>
          <p:nvPr/>
        </p:nvSpPr>
        <p:spPr>
          <a:xfrm>
            <a:off x="6876294" y="117682"/>
            <a:ext cx="2151180" cy="5349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zh-CN" sz="2400" dirty="0">
                <a:latin typeface="Arial" panose="020B0604020202020204" pitchFamily="34" charset="0"/>
                <a:cs typeface="Arial" panose="020B0604020202020204" pitchFamily="34" charset="0"/>
              </a:rPr>
              <a:t>CV</a:t>
            </a:r>
            <a:endParaRPr lang="zh-CN" altLang="en-US" sz="2400" dirty="0">
              <a:solidFill>
                <a:srgbClr val="C00000"/>
              </a:solidFill>
              <a:latin typeface="Abadi" panose="020B0604020104020204" pitchFamily="34" charset="0"/>
            </a:endParaRPr>
          </a:p>
        </p:txBody>
      </p:sp>
      <p:cxnSp>
        <p:nvCxnSpPr>
          <p:cNvPr id="18" name="直接箭头连接符 17">
            <a:extLst>
              <a:ext uri="{FF2B5EF4-FFF2-40B4-BE49-F238E27FC236}">
                <a16:creationId xmlns:a16="http://schemas.microsoft.com/office/drawing/2014/main" id="{2D795546-9694-F30E-FEA2-3A5E903F14E1}"/>
              </a:ext>
            </a:extLst>
          </p:cNvPr>
          <p:cNvCxnSpPr>
            <a:cxnSpLocks/>
          </p:cNvCxnSpPr>
          <p:nvPr/>
        </p:nvCxnSpPr>
        <p:spPr>
          <a:xfrm flipH="1">
            <a:off x="3907751" y="529329"/>
            <a:ext cx="1290972"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副标题 2">
            <a:extLst>
              <a:ext uri="{FF2B5EF4-FFF2-40B4-BE49-F238E27FC236}">
                <a16:creationId xmlns:a16="http://schemas.microsoft.com/office/drawing/2014/main" id="{43D16E5D-D5EA-9277-E1B1-EF40B5298FD4}"/>
              </a:ext>
            </a:extLst>
          </p:cNvPr>
          <p:cNvSpPr txBox="1">
            <a:spLocks/>
          </p:cNvSpPr>
          <p:nvPr/>
        </p:nvSpPr>
        <p:spPr>
          <a:xfrm>
            <a:off x="3587977" y="91525"/>
            <a:ext cx="2151180" cy="5349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zh-CN" sz="2400" dirty="0">
                <a:latin typeface="Arial" panose="020B0604020202020204" pitchFamily="34" charset="0"/>
                <a:cs typeface="Arial" panose="020B0604020202020204" pitchFamily="34" charset="0"/>
              </a:rPr>
              <a:t>NLP</a:t>
            </a:r>
            <a:endParaRPr lang="zh-CN" altLang="en-US" sz="2400" dirty="0">
              <a:solidFill>
                <a:srgbClr val="C00000"/>
              </a:solidFill>
              <a:latin typeface="Abadi" panose="020B0604020104020204" pitchFamily="34" charset="0"/>
            </a:endParaRPr>
          </a:p>
        </p:txBody>
      </p:sp>
      <p:cxnSp>
        <p:nvCxnSpPr>
          <p:cNvPr id="20" name="直接箭头连接符 19">
            <a:extLst>
              <a:ext uri="{FF2B5EF4-FFF2-40B4-BE49-F238E27FC236}">
                <a16:creationId xmlns:a16="http://schemas.microsoft.com/office/drawing/2014/main" id="{3BFC8471-B997-CA6E-717E-C519FE1D8669}"/>
              </a:ext>
            </a:extLst>
          </p:cNvPr>
          <p:cNvCxnSpPr>
            <a:cxnSpLocks/>
          </p:cNvCxnSpPr>
          <p:nvPr/>
        </p:nvCxnSpPr>
        <p:spPr>
          <a:xfrm flipH="1">
            <a:off x="8046777" y="841237"/>
            <a:ext cx="1682850" cy="624936"/>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a:extLst>
              <a:ext uri="{FF2B5EF4-FFF2-40B4-BE49-F238E27FC236}">
                <a16:creationId xmlns:a16="http://schemas.microsoft.com/office/drawing/2014/main" id="{A544B31E-4398-DB46-52A6-4C168FE8AE08}"/>
              </a:ext>
            </a:extLst>
          </p:cNvPr>
          <p:cNvCxnSpPr>
            <a:cxnSpLocks/>
          </p:cNvCxnSpPr>
          <p:nvPr/>
        </p:nvCxnSpPr>
        <p:spPr>
          <a:xfrm>
            <a:off x="2503469" y="904759"/>
            <a:ext cx="1636553" cy="561414"/>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副标题 2">
            <a:extLst>
              <a:ext uri="{FF2B5EF4-FFF2-40B4-BE49-F238E27FC236}">
                <a16:creationId xmlns:a16="http://schemas.microsoft.com/office/drawing/2014/main" id="{D2D3DC1E-2934-C7A1-58AC-E4EE08E3A3C8}"/>
              </a:ext>
            </a:extLst>
          </p:cNvPr>
          <p:cNvSpPr txBox="1">
            <a:spLocks/>
          </p:cNvSpPr>
          <p:nvPr/>
        </p:nvSpPr>
        <p:spPr>
          <a:xfrm>
            <a:off x="4110916" y="1397976"/>
            <a:ext cx="3918196" cy="5349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zh-CN" sz="2400" dirty="0">
                <a:latin typeface="Arial" panose="020B0604020202020204" pitchFamily="34" charset="0"/>
                <a:cs typeface="Arial" panose="020B0604020202020204" pitchFamily="34" charset="0"/>
              </a:rPr>
              <a:t>Generative Pretrained Task</a:t>
            </a:r>
            <a:endParaRPr lang="zh-CN" altLang="en-US" sz="2400" dirty="0">
              <a:solidFill>
                <a:srgbClr val="C00000"/>
              </a:solidFill>
              <a:latin typeface="Abadi" panose="020B0604020104020204" pitchFamily="34" charset="0"/>
            </a:endParaRPr>
          </a:p>
        </p:txBody>
      </p:sp>
      <p:cxnSp>
        <p:nvCxnSpPr>
          <p:cNvPr id="38" name="直接箭头连接符 37">
            <a:extLst>
              <a:ext uri="{FF2B5EF4-FFF2-40B4-BE49-F238E27FC236}">
                <a16:creationId xmlns:a16="http://schemas.microsoft.com/office/drawing/2014/main" id="{79BF8B2B-F89F-662A-F755-98715D4BEBD7}"/>
              </a:ext>
            </a:extLst>
          </p:cNvPr>
          <p:cNvCxnSpPr>
            <a:cxnSpLocks/>
          </p:cNvCxnSpPr>
          <p:nvPr/>
        </p:nvCxnSpPr>
        <p:spPr>
          <a:xfrm>
            <a:off x="5982984" y="1849349"/>
            <a:ext cx="0" cy="523982"/>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副标题 2">
            <a:extLst>
              <a:ext uri="{FF2B5EF4-FFF2-40B4-BE49-F238E27FC236}">
                <a16:creationId xmlns:a16="http://schemas.microsoft.com/office/drawing/2014/main" id="{20BE215A-0556-1884-CD18-5B44957B41D5}"/>
              </a:ext>
            </a:extLst>
          </p:cNvPr>
          <p:cNvSpPr txBox="1">
            <a:spLocks/>
          </p:cNvSpPr>
          <p:nvPr/>
        </p:nvSpPr>
        <p:spPr>
          <a:xfrm>
            <a:off x="4102987" y="2436958"/>
            <a:ext cx="3918196" cy="5349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zh-CN" sz="2400" b="1" u="sng" dirty="0">
                <a:solidFill>
                  <a:srgbClr val="C00000"/>
                </a:solidFill>
                <a:latin typeface="Arial" panose="020B0604020202020204" pitchFamily="34" charset="0"/>
                <a:cs typeface="Arial" panose="020B0604020202020204" pitchFamily="34" charset="0"/>
              </a:rPr>
              <a:t>Mask-and-Reconstruct</a:t>
            </a:r>
            <a:endParaRPr lang="zh-CN" altLang="en-US" sz="2400" b="1" u="sng" dirty="0">
              <a:solidFill>
                <a:srgbClr val="C00000"/>
              </a:solidFill>
              <a:latin typeface="Abadi" panose="020B0604020104020204" pitchFamily="34" charset="0"/>
            </a:endParaRPr>
          </a:p>
        </p:txBody>
      </p:sp>
      <p:cxnSp>
        <p:nvCxnSpPr>
          <p:cNvPr id="45" name="直接箭头连接符 44">
            <a:extLst>
              <a:ext uri="{FF2B5EF4-FFF2-40B4-BE49-F238E27FC236}">
                <a16:creationId xmlns:a16="http://schemas.microsoft.com/office/drawing/2014/main" id="{560D377C-CD62-83DB-2C2B-10D90E697C80}"/>
              </a:ext>
            </a:extLst>
          </p:cNvPr>
          <p:cNvCxnSpPr>
            <a:cxnSpLocks/>
          </p:cNvCxnSpPr>
          <p:nvPr/>
        </p:nvCxnSpPr>
        <p:spPr>
          <a:xfrm>
            <a:off x="10209134" y="1153705"/>
            <a:ext cx="0" cy="181819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副标题 2">
            <a:extLst>
              <a:ext uri="{FF2B5EF4-FFF2-40B4-BE49-F238E27FC236}">
                <a16:creationId xmlns:a16="http://schemas.microsoft.com/office/drawing/2014/main" id="{74166497-597C-46DE-A2AC-717BDC5F1FC1}"/>
              </a:ext>
            </a:extLst>
          </p:cNvPr>
          <p:cNvSpPr txBox="1">
            <a:spLocks/>
          </p:cNvSpPr>
          <p:nvPr/>
        </p:nvSpPr>
        <p:spPr>
          <a:xfrm>
            <a:off x="10153255" y="1602597"/>
            <a:ext cx="2052973" cy="9258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zh-CN" sz="2200" dirty="0">
                <a:latin typeface="Arial" panose="020B0604020202020204" pitchFamily="34" charset="0"/>
                <a:cs typeface="Arial" panose="020B0604020202020204" pitchFamily="34" charset="0"/>
              </a:rPr>
              <a:t>Patch Mask</a:t>
            </a:r>
          </a:p>
          <a:p>
            <a:pPr marL="0" indent="0" algn="ctr">
              <a:buNone/>
            </a:pPr>
            <a:r>
              <a:rPr lang="en-US" altLang="zh-CN" sz="2200" dirty="0">
                <a:solidFill>
                  <a:srgbClr val="C00000"/>
                </a:solidFill>
                <a:latin typeface="Abadi" panose="020B0604020104020204" pitchFamily="34" charset="0"/>
              </a:rPr>
              <a:t>e.g., </a:t>
            </a:r>
            <a:r>
              <a:rPr lang="en-US" altLang="zh-CN" sz="2200" dirty="0" err="1">
                <a:solidFill>
                  <a:srgbClr val="C00000"/>
                </a:solidFill>
                <a:latin typeface="Abadi" panose="020B0604020104020204" pitchFamily="34" charset="0"/>
              </a:rPr>
              <a:t>BEiT</a:t>
            </a:r>
            <a:r>
              <a:rPr lang="en-US" altLang="zh-CN" sz="2200" dirty="0">
                <a:solidFill>
                  <a:srgbClr val="C00000"/>
                </a:solidFill>
                <a:latin typeface="Abadi" panose="020B0604020104020204" pitchFamily="34" charset="0"/>
              </a:rPr>
              <a:t>,</a:t>
            </a:r>
            <a:r>
              <a:rPr lang="zh-CN" altLang="en-US" sz="2200" dirty="0">
                <a:solidFill>
                  <a:srgbClr val="C00000"/>
                </a:solidFill>
                <a:latin typeface="Abadi" panose="020B0604020104020204" pitchFamily="34" charset="0"/>
              </a:rPr>
              <a:t> </a:t>
            </a:r>
            <a:r>
              <a:rPr lang="en-US" altLang="zh-CN" sz="2200" dirty="0">
                <a:solidFill>
                  <a:srgbClr val="C00000"/>
                </a:solidFill>
                <a:latin typeface="Abadi" panose="020B0604020104020204" pitchFamily="34" charset="0"/>
              </a:rPr>
              <a:t>MAE</a:t>
            </a:r>
          </a:p>
        </p:txBody>
      </p:sp>
      <p:pic>
        <p:nvPicPr>
          <p:cNvPr id="59" name="图片 58">
            <a:extLst>
              <a:ext uri="{FF2B5EF4-FFF2-40B4-BE49-F238E27FC236}">
                <a16:creationId xmlns:a16="http://schemas.microsoft.com/office/drawing/2014/main" id="{4D522FEA-9F1F-D773-A3EA-1AAF79A1893D}"/>
              </a:ext>
            </a:extLst>
          </p:cNvPr>
          <p:cNvPicPr>
            <a:picLocks noChangeAspect="1"/>
          </p:cNvPicPr>
          <p:nvPr/>
        </p:nvPicPr>
        <p:blipFill>
          <a:blip r:embed="rId3"/>
          <a:stretch>
            <a:fillRect/>
          </a:stretch>
        </p:blipFill>
        <p:spPr>
          <a:xfrm>
            <a:off x="76820" y="3155052"/>
            <a:ext cx="5327387" cy="3637883"/>
          </a:xfrm>
          <a:prstGeom prst="rect">
            <a:avLst/>
          </a:prstGeom>
        </p:spPr>
      </p:pic>
      <p:sp>
        <p:nvSpPr>
          <p:cNvPr id="51" name="副标题 2">
            <a:extLst>
              <a:ext uri="{FF2B5EF4-FFF2-40B4-BE49-F238E27FC236}">
                <a16:creationId xmlns:a16="http://schemas.microsoft.com/office/drawing/2014/main" id="{63D75F1E-4439-B84B-C2D3-7DE6E0161FC5}"/>
              </a:ext>
            </a:extLst>
          </p:cNvPr>
          <p:cNvSpPr txBox="1">
            <a:spLocks/>
          </p:cNvSpPr>
          <p:nvPr/>
        </p:nvSpPr>
        <p:spPr>
          <a:xfrm>
            <a:off x="-82059" y="1684622"/>
            <a:ext cx="2368411" cy="9258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zh-CN" sz="2200" dirty="0">
                <a:latin typeface="Arial" panose="020B0604020202020204" pitchFamily="34" charset="0"/>
                <a:cs typeface="Arial" panose="020B0604020202020204" pitchFamily="34" charset="0"/>
              </a:rPr>
              <a:t>Word Mask</a:t>
            </a:r>
          </a:p>
          <a:p>
            <a:pPr marL="0" indent="0" algn="ctr">
              <a:buNone/>
            </a:pPr>
            <a:r>
              <a:rPr lang="en-US" altLang="zh-CN" sz="2200" dirty="0">
                <a:solidFill>
                  <a:srgbClr val="C00000"/>
                </a:solidFill>
                <a:latin typeface="Abadi" panose="020B0604020104020204" pitchFamily="34" charset="0"/>
              </a:rPr>
              <a:t>e.g., BERT</a:t>
            </a:r>
            <a:endParaRPr lang="zh-CN" altLang="en-US" sz="2200" dirty="0">
              <a:solidFill>
                <a:srgbClr val="C00000"/>
              </a:solidFill>
              <a:latin typeface="Abadi" panose="020B0604020104020204" pitchFamily="34" charset="0"/>
            </a:endParaRPr>
          </a:p>
        </p:txBody>
      </p:sp>
      <p:cxnSp>
        <p:nvCxnSpPr>
          <p:cNvPr id="43" name="直接箭头连接符 42">
            <a:extLst>
              <a:ext uri="{FF2B5EF4-FFF2-40B4-BE49-F238E27FC236}">
                <a16:creationId xmlns:a16="http://schemas.microsoft.com/office/drawing/2014/main" id="{2CB34739-3D35-5E5F-12AC-CAEF7FCEA3E4}"/>
              </a:ext>
            </a:extLst>
          </p:cNvPr>
          <p:cNvCxnSpPr>
            <a:cxnSpLocks/>
          </p:cNvCxnSpPr>
          <p:nvPr/>
        </p:nvCxnSpPr>
        <p:spPr>
          <a:xfrm>
            <a:off x="1970914" y="1185466"/>
            <a:ext cx="0" cy="1978974"/>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61" name="Picture 2">
            <a:extLst>
              <a:ext uri="{FF2B5EF4-FFF2-40B4-BE49-F238E27FC236}">
                <a16:creationId xmlns:a16="http://schemas.microsoft.com/office/drawing/2014/main" id="{46F92FBB-0F6D-B88C-BC7A-4D663DAE615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39157" y="3080396"/>
            <a:ext cx="6452843" cy="3695650"/>
          </a:xfrm>
          <a:prstGeom prst="rect">
            <a:avLst/>
          </a:prstGeom>
          <a:noFill/>
          <a:extLst>
            <a:ext uri="{909E8E84-426E-40DD-AFC4-6F175D3DCCD1}">
              <a14:hiddenFill xmlns:a14="http://schemas.microsoft.com/office/drawing/2010/main">
                <a:solidFill>
                  <a:srgbClr val="FFFFFF"/>
                </a:solidFill>
              </a14:hiddenFill>
            </a:ext>
          </a:extLst>
        </p:spPr>
      </p:pic>
      <p:sp>
        <p:nvSpPr>
          <p:cNvPr id="62" name="TextBox 49">
            <a:extLst>
              <a:ext uri="{FF2B5EF4-FFF2-40B4-BE49-F238E27FC236}">
                <a16:creationId xmlns:a16="http://schemas.microsoft.com/office/drawing/2014/main" id="{539892D3-31F9-9035-DDD9-505A92C4A1D4}"/>
              </a:ext>
            </a:extLst>
          </p:cNvPr>
          <p:cNvSpPr txBox="1"/>
          <p:nvPr/>
        </p:nvSpPr>
        <p:spPr>
          <a:xfrm>
            <a:off x="83386" y="81954"/>
            <a:ext cx="11166816" cy="4327338"/>
          </a:xfrm>
          <a:prstGeom prst="rect">
            <a:avLst/>
          </a:prstGeom>
          <a:solidFill>
            <a:srgbClr val="FFFF00"/>
          </a:solidFill>
          <a:effectLst>
            <a:outerShdw blurRad="50800" dist="38100" dir="2700000" algn="tl" rotWithShape="0">
              <a:prstClr val="black">
                <a:alpha val="40000"/>
              </a:prstClr>
            </a:outerShdw>
          </a:effectLst>
        </p:spPr>
        <p:txBody>
          <a:bodyPr wrap="squar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algn="just" eaLnBrk="1" hangingPunct="1">
              <a:spcBef>
                <a:spcPct val="20000"/>
              </a:spcBef>
              <a:defRPr/>
            </a:pPr>
            <a:r>
              <a:rPr lang="en-US" altLang="zh-CN" sz="3200" dirty="0"/>
              <a:t>Status quo: </a:t>
            </a:r>
          </a:p>
          <a:p>
            <a:pPr algn="just" eaLnBrk="1" hangingPunct="1">
              <a:spcBef>
                <a:spcPct val="20000"/>
              </a:spcBef>
              <a:defRPr/>
            </a:pPr>
            <a:r>
              <a:rPr lang="en-US" altLang="zh-CN" sz="3200" dirty="0">
                <a:solidFill>
                  <a:srgbClr val="C00000"/>
                </a:solidFill>
              </a:rPr>
              <a:t>Mainly focus on the performance of downstream tasks. (classification acc, segmentation acc, etc.)</a:t>
            </a:r>
          </a:p>
          <a:p>
            <a:pPr algn="just" eaLnBrk="1" hangingPunct="1">
              <a:spcBef>
                <a:spcPct val="20000"/>
              </a:spcBef>
              <a:defRPr/>
            </a:pPr>
            <a:r>
              <a:rPr lang="en-US" altLang="zh-CN" sz="3200" dirty="0">
                <a:solidFill>
                  <a:srgbClr val="C00000"/>
                </a:solidFill>
              </a:rPr>
              <a:t>So there is a great need for a benchmark to effectively measure whether the pre-trained visual models can present the following properties: 1) well discretizing continuous image content; 2) containing high visual semantic.</a:t>
            </a:r>
          </a:p>
          <a:p>
            <a:pPr algn="just" eaLnBrk="1" hangingPunct="1">
              <a:spcBef>
                <a:spcPct val="20000"/>
              </a:spcBef>
              <a:defRPr/>
            </a:pPr>
            <a:endParaRPr lang="en-US" altLang="zh-CN" sz="3200" dirty="0">
              <a:solidFill>
                <a:srgbClr val="C00000"/>
              </a:solidFill>
            </a:endParaRPr>
          </a:p>
        </p:txBody>
      </p:sp>
    </p:spTree>
    <p:extLst>
      <p:ext uri="{BB962C8B-B14F-4D97-AF65-F5344CB8AC3E}">
        <p14:creationId xmlns:p14="http://schemas.microsoft.com/office/powerpoint/2010/main" val="25182548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FBCAFE4-5CD5-43DB-98FD-AE66F221B87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59967" y="689425"/>
            <a:ext cx="5987256" cy="3429000"/>
          </a:xfrm>
          <a:prstGeom prst="rect">
            <a:avLst/>
          </a:prstGeom>
          <a:noFill/>
          <a:extLst>
            <a:ext uri="{909E8E84-426E-40DD-AFC4-6F175D3DCCD1}">
              <a14:hiddenFill xmlns:a14="http://schemas.microsoft.com/office/drawing/2010/main">
                <a:solidFill>
                  <a:srgbClr val="FFFFFF"/>
                </a:solidFill>
              </a14:hiddenFill>
            </a:ext>
          </a:extLst>
        </p:spPr>
      </p:pic>
      <p:grpSp>
        <p:nvGrpSpPr>
          <p:cNvPr id="24" name="组合 23">
            <a:extLst>
              <a:ext uri="{FF2B5EF4-FFF2-40B4-BE49-F238E27FC236}">
                <a16:creationId xmlns:a16="http://schemas.microsoft.com/office/drawing/2014/main" id="{009E3281-BBC9-477E-99C7-D822F9643D4A}"/>
              </a:ext>
            </a:extLst>
          </p:cNvPr>
          <p:cNvGrpSpPr/>
          <p:nvPr/>
        </p:nvGrpSpPr>
        <p:grpSpPr>
          <a:xfrm>
            <a:off x="1385041" y="1001713"/>
            <a:ext cx="2586390" cy="2935287"/>
            <a:chOff x="267441" y="1001713"/>
            <a:chExt cx="2586390" cy="2935287"/>
          </a:xfrm>
        </p:grpSpPr>
        <p:pic>
          <p:nvPicPr>
            <p:cNvPr id="7" name="图片 6">
              <a:extLst>
                <a:ext uri="{FF2B5EF4-FFF2-40B4-BE49-F238E27FC236}">
                  <a16:creationId xmlns:a16="http://schemas.microsoft.com/office/drawing/2014/main" id="{77F9F0BD-AA3D-4908-9087-B225C1FBFB47}"/>
                </a:ext>
              </a:extLst>
            </p:cNvPr>
            <p:cNvPicPr>
              <a:picLocks noChangeAspect="1"/>
            </p:cNvPicPr>
            <p:nvPr/>
          </p:nvPicPr>
          <p:blipFill>
            <a:blip r:embed="rId3"/>
            <a:stretch>
              <a:fillRect/>
            </a:stretch>
          </p:blipFill>
          <p:spPr>
            <a:xfrm>
              <a:off x="267441" y="1001713"/>
              <a:ext cx="2586390" cy="2935287"/>
            </a:xfrm>
            <a:prstGeom prst="rect">
              <a:avLst/>
            </a:prstGeom>
          </p:spPr>
        </p:pic>
        <p:cxnSp>
          <p:nvCxnSpPr>
            <p:cNvPr id="9" name="直接连接符 8">
              <a:extLst>
                <a:ext uri="{FF2B5EF4-FFF2-40B4-BE49-F238E27FC236}">
                  <a16:creationId xmlns:a16="http://schemas.microsoft.com/office/drawing/2014/main" id="{17DA59DD-4464-45BE-B1F5-9033DCD04784}"/>
                </a:ext>
              </a:extLst>
            </p:cNvPr>
            <p:cNvCxnSpPr>
              <a:cxnSpLocks/>
            </p:cNvCxnSpPr>
            <p:nvPr/>
          </p:nvCxnSpPr>
          <p:spPr>
            <a:xfrm>
              <a:off x="267441" y="1837690"/>
              <a:ext cx="2556192"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AC81E000-F2A2-48AC-9C06-8AB2CD1F63A7}"/>
                </a:ext>
              </a:extLst>
            </p:cNvPr>
            <p:cNvCxnSpPr>
              <a:cxnSpLocks/>
            </p:cNvCxnSpPr>
            <p:nvPr/>
          </p:nvCxnSpPr>
          <p:spPr>
            <a:xfrm>
              <a:off x="267441" y="2358390"/>
              <a:ext cx="2556192"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A0429610-AB07-457C-90AC-8697E37200E3}"/>
                </a:ext>
              </a:extLst>
            </p:cNvPr>
            <p:cNvCxnSpPr>
              <a:cxnSpLocks/>
            </p:cNvCxnSpPr>
            <p:nvPr/>
          </p:nvCxnSpPr>
          <p:spPr>
            <a:xfrm>
              <a:off x="267441" y="2916396"/>
              <a:ext cx="2556192"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9150BC2A-1DB4-43B0-ADAD-559B44971EC4}"/>
                </a:ext>
              </a:extLst>
            </p:cNvPr>
            <p:cNvCxnSpPr>
              <a:cxnSpLocks/>
            </p:cNvCxnSpPr>
            <p:nvPr/>
          </p:nvCxnSpPr>
          <p:spPr>
            <a:xfrm>
              <a:off x="282540" y="3411696"/>
              <a:ext cx="2556192"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FE1FA632-C6B2-4464-A4A7-B373954AD93B}"/>
                </a:ext>
              </a:extLst>
            </p:cNvPr>
            <p:cNvCxnSpPr>
              <a:cxnSpLocks/>
            </p:cNvCxnSpPr>
            <p:nvPr/>
          </p:nvCxnSpPr>
          <p:spPr>
            <a:xfrm flipV="1">
              <a:off x="762000" y="1363133"/>
              <a:ext cx="0" cy="2528147"/>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526635F5-B083-4DED-8057-1FC7DE1D36F4}"/>
                </a:ext>
              </a:extLst>
            </p:cNvPr>
            <p:cNvCxnSpPr>
              <a:cxnSpLocks/>
            </p:cNvCxnSpPr>
            <p:nvPr/>
          </p:nvCxnSpPr>
          <p:spPr>
            <a:xfrm flipV="1">
              <a:off x="1316566" y="1363132"/>
              <a:ext cx="0" cy="2528147"/>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B42F6E6B-C033-4C00-A144-F764AF3C42CC}"/>
                </a:ext>
              </a:extLst>
            </p:cNvPr>
            <p:cNvCxnSpPr>
              <a:cxnSpLocks/>
            </p:cNvCxnSpPr>
            <p:nvPr/>
          </p:nvCxnSpPr>
          <p:spPr>
            <a:xfrm flipV="1">
              <a:off x="1833033" y="1363133"/>
              <a:ext cx="0" cy="2528147"/>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6B66668F-24DE-4C97-AA1D-194F9DB581A2}"/>
                </a:ext>
              </a:extLst>
            </p:cNvPr>
            <p:cNvCxnSpPr>
              <a:cxnSpLocks/>
            </p:cNvCxnSpPr>
            <p:nvPr/>
          </p:nvCxnSpPr>
          <p:spPr>
            <a:xfrm flipV="1">
              <a:off x="2332566" y="1363133"/>
              <a:ext cx="0" cy="2528147"/>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5" name="副标题 2">
            <a:extLst>
              <a:ext uri="{FF2B5EF4-FFF2-40B4-BE49-F238E27FC236}">
                <a16:creationId xmlns:a16="http://schemas.microsoft.com/office/drawing/2014/main" id="{60DBAC83-F55B-4761-B705-B03A73E42E51}"/>
              </a:ext>
            </a:extLst>
          </p:cNvPr>
          <p:cNvSpPr txBox="1">
            <a:spLocks/>
          </p:cNvSpPr>
          <p:nvPr/>
        </p:nvSpPr>
        <p:spPr>
          <a:xfrm>
            <a:off x="243840" y="450592"/>
            <a:ext cx="6421120" cy="565731"/>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i="1" dirty="0">
                <a:latin typeface="Arial" panose="020B0604020202020204" pitchFamily="34" charset="0"/>
                <a:cs typeface="Arial" panose="020B0604020202020204" pitchFamily="34" charset="0"/>
              </a:rPr>
              <a:t>Step#1 </a:t>
            </a:r>
            <a:r>
              <a:rPr lang="en-US" altLang="zh-CN" dirty="0">
                <a:latin typeface="Arial" panose="020B0604020202020204" pitchFamily="34" charset="0"/>
                <a:cs typeface="Arial" panose="020B0604020202020204" pitchFamily="34" charset="0"/>
              </a:rPr>
              <a:t>: create a visual query by semantics</a:t>
            </a:r>
          </a:p>
        </p:txBody>
      </p:sp>
      <p:sp>
        <p:nvSpPr>
          <p:cNvPr id="27" name="副标题 2">
            <a:extLst>
              <a:ext uri="{FF2B5EF4-FFF2-40B4-BE49-F238E27FC236}">
                <a16:creationId xmlns:a16="http://schemas.microsoft.com/office/drawing/2014/main" id="{96805A36-8BAA-466A-B954-143D94EF26FF}"/>
              </a:ext>
            </a:extLst>
          </p:cNvPr>
          <p:cNvSpPr txBox="1">
            <a:spLocks/>
          </p:cNvSpPr>
          <p:nvPr/>
        </p:nvSpPr>
        <p:spPr>
          <a:xfrm>
            <a:off x="1950720" y="4039234"/>
            <a:ext cx="1776024" cy="353536"/>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400" dirty="0">
                <a:latin typeface="Arial" panose="020B0604020202020204" pitchFamily="34" charset="0"/>
                <a:cs typeface="Arial" panose="020B0604020202020204" pitchFamily="34" charset="0"/>
              </a:rPr>
              <a:t>fox’s</a:t>
            </a:r>
            <a:r>
              <a:rPr lang="zh-CN" altLang="en-US" sz="2400" dirty="0">
                <a:latin typeface="Arial" panose="020B0604020202020204" pitchFamily="34" charset="0"/>
                <a:cs typeface="Arial" panose="020B0604020202020204" pitchFamily="34" charset="0"/>
              </a:rPr>
              <a:t> </a:t>
            </a:r>
            <a:r>
              <a:rPr lang="en-US" altLang="zh-CN" sz="2400" dirty="0">
                <a:latin typeface="Arial" panose="020B0604020202020204" pitchFamily="34" charset="0"/>
                <a:cs typeface="Arial" panose="020B0604020202020204" pitchFamily="34" charset="0"/>
              </a:rPr>
              <a:t>head (masked)</a:t>
            </a:r>
            <a:endParaRPr lang="zh-CN" altLang="en-US" sz="2400" dirty="0">
              <a:latin typeface="Abadi" panose="020B0604020104020204" pitchFamily="34" charset="0"/>
            </a:endParaRPr>
          </a:p>
        </p:txBody>
      </p:sp>
      <p:pic>
        <p:nvPicPr>
          <p:cNvPr id="28" name="图片 27">
            <a:extLst>
              <a:ext uri="{FF2B5EF4-FFF2-40B4-BE49-F238E27FC236}">
                <a16:creationId xmlns:a16="http://schemas.microsoft.com/office/drawing/2014/main" id="{AFCE8ACF-7E42-43B5-9B55-657FB40F2A6F}"/>
              </a:ext>
            </a:extLst>
          </p:cNvPr>
          <p:cNvPicPr>
            <a:picLocks noChangeAspect="1"/>
          </p:cNvPicPr>
          <p:nvPr/>
        </p:nvPicPr>
        <p:blipFill>
          <a:blip r:embed="rId4"/>
          <a:stretch>
            <a:fillRect/>
          </a:stretch>
        </p:blipFill>
        <p:spPr>
          <a:xfrm>
            <a:off x="1048455" y="4499610"/>
            <a:ext cx="3438314" cy="1731096"/>
          </a:xfrm>
          <a:prstGeom prst="rect">
            <a:avLst/>
          </a:prstGeom>
        </p:spPr>
      </p:pic>
      <p:cxnSp>
        <p:nvCxnSpPr>
          <p:cNvPr id="30" name="直接箭头连接符 29">
            <a:extLst>
              <a:ext uri="{FF2B5EF4-FFF2-40B4-BE49-F238E27FC236}">
                <a16:creationId xmlns:a16="http://schemas.microsoft.com/office/drawing/2014/main" id="{AF1A422A-B9F6-4394-9748-FD56F0094440}"/>
              </a:ext>
            </a:extLst>
          </p:cNvPr>
          <p:cNvCxnSpPr>
            <a:cxnSpLocks/>
          </p:cNvCxnSpPr>
          <p:nvPr/>
        </p:nvCxnSpPr>
        <p:spPr>
          <a:xfrm>
            <a:off x="4288367" y="2386621"/>
            <a:ext cx="1188720"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副标题 2">
            <a:extLst>
              <a:ext uri="{FF2B5EF4-FFF2-40B4-BE49-F238E27FC236}">
                <a16:creationId xmlns:a16="http://schemas.microsoft.com/office/drawing/2014/main" id="{A2C16686-EEC6-406A-A25C-1A00E86225A6}"/>
              </a:ext>
            </a:extLst>
          </p:cNvPr>
          <p:cNvSpPr txBox="1">
            <a:spLocks/>
          </p:cNvSpPr>
          <p:nvPr/>
        </p:nvSpPr>
        <p:spPr>
          <a:xfrm>
            <a:off x="4021666" y="1908952"/>
            <a:ext cx="1781951" cy="477669"/>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1800" dirty="0">
                <a:latin typeface="Arial" panose="020B0604020202020204" pitchFamily="34" charset="0"/>
                <a:cs typeface="Arial" panose="020B0604020202020204" pitchFamily="34" charset="0"/>
              </a:rPr>
              <a:t>Semantic Query</a:t>
            </a:r>
            <a:endParaRPr lang="zh-CN" altLang="en-US" sz="1800" dirty="0">
              <a:latin typeface="Abadi" panose="020B0604020104020204" pitchFamily="34" charset="0"/>
            </a:endParaRPr>
          </a:p>
        </p:txBody>
      </p:sp>
      <p:cxnSp>
        <p:nvCxnSpPr>
          <p:cNvPr id="32" name="直接箭头连接符 31">
            <a:extLst>
              <a:ext uri="{FF2B5EF4-FFF2-40B4-BE49-F238E27FC236}">
                <a16:creationId xmlns:a16="http://schemas.microsoft.com/office/drawing/2014/main" id="{DEA97834-BD27-437E-897E-DAE50140D0B5}"/>
              </a:ext>
            </a:extLst>
          </p:cNvPr>
          <p:cNvCxnSpPr>
            <a:cxnSpLocks/>
          </p:cNvCxnSpPr>
          <p:nvPr/>
        </p:nvCxnSpPr>
        <p:spPr>
          <a:xfrm>
            <a:off x="10886441" y="3429000"/>
            <a:ext cx="0" cy="95631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副标题 2">
            <a:extLst>
              <a:ext uri="{FF2B5EF4-FFF2-40B4-BE49-F238E27FC236}">
                <a16:creationId xmlns:a16="http://schemas.microsoft.com/office/drawing/2014/main" id="{2041CFC4-8C09-42E5-8C33-F948731F553C}"/>
              </a:ext>
            </a:extLst>
          </p:cNvPr>
          <p:cNvSpPr txBox="1">
            <a:spLocks/>
          </p:cNvSpPr>
          <p:nvPr/>
        </p:nvSpPr>
        <p:spPr>
          <a:xfrm>
            <a:off x="5050937" y="4728188"/>
            <a:ext cx="5987255" cy="5657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400" i="1" dirty="0">
                <a:latin typeface="Arial" panose="020B0604020202020204" pitchFamily="34" charset="0"/>
                <a:cs typeface="Arial" panose="020B0604020202020204" pitchFamily="34" charset="0"/>
              </a:rPr>
              <a:t>Step#2</a:t>
            </a:r>
            <a:r>
              <a:rPr lang="en-US" altLang="zh-CN" sz="2400" dirty="0">
                <a:latin typeface="Arial" panose="020B0604020202020204" pitchFamily="34" charset="0"/>
                <a:cs typeface="Arial" panose="020B0604020202020204" pitchFamily="34" charset="0"/>
              </a:rPr>
              <a:t> : validate the</a:t>
            </a:r>
            <a:r>
              <a:rPr lang="zh-CN" altLang="en-US" sz="2400" dirty="0">
                <a:latin typeface="Arial" panose="020B0604020202020204" pitchFamily="34" charset="0"/>
                <a:cs typeface="Arial" panose="020B0604020202020204" pitchFamily="34" charset="0"/>
              </a:rPr>
              <a:t> </a:t>
            </a:r>
            <a:r>
              <a:rPr lang="en-US" altLang="zh-CN" sz="2400" dirty="0">
                <a:latin typeface="Arial" panose="020B0604020202020204" pitchFamily="34" charset="0"/>
                <a:cs typeface="Arial" panose="020B0604020202020204" pitchFamily="34" charset="0"/>
              </a:rPr>
              <a:t>query answer</a:t>
            </a:r>
          </a:p>
        </p:txBody>
      </p:sp>
      <p:pic>
        <p:nvPicPr>
          <p:cNvPr id="36" name="图片 35">
            <a:extLst>
              <a:ext uri="{FF2B5EF4-FFF2-40B4-BE49-F238E27FC236}">
                <a16:creationId xmlns:a16="http://schemas.microsoft.com/office/drawing/2014/main" id="{EB268C1A-5287-4B35-BB87-344185C522C4}"/>
              </a:ext>
            </a:extLst>
          </p:cNvPr>
          <p:cNvPicPr>
            <a:picLocks noChangeAspect="1"/>
          </p:cNvPicPr>
          <p:nvPr/>
        </p:nvPicPr>
        <p:blipFill>
          <a:blip r:embed="rId5"/>
          <a:stretch>
            <a:fillRect/>
          </a:stretch>
        </p:blipFill>
        <p:spPr>
          <a:xfrm>
            <a:off x="10064408" y="4508249"/>
            <a:ext cx="1582815" cy="1697978"/>
          </a:xfrm>
          <a:prstGeom prst="rect">
            <a:avLst/>
          </a:prstGeom>
        </p:spPr>
      </p:pic>
      <p:sp>
        <p:nvSpPr>
          <p:cNvPr id="38" name="副标题 2">
            <a:extLst>
              <a:ext uri="{FF2B5EF4-FFF2-40B4-BE49-F238E27FC236}">
                <a16:creationId xmlns:a16="http://schemas.microsoft.com/office/drawing/2014/main" id="{BB44FB6D-B870-4D4D-85C6-114D18433D66}"/>
              </a:ext>
            </a:extLst>
          </p:cNvPr>
          <p:cNvSpPr txBox="1">
            <a:spLocks/>
          </p:cNvSpPr>
          <p:nvPr/>
        </p:nvSpPr>
        <p:spPr>
          <a:xfrm>
            <a:off x="9967803" y="6296699"/>
            <a:ext cx="2140778" cy="48911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1300" dirty="0">
                <a:latin typeface="Arial" panose="020B0604020202020204" pitchFamily="34" charset="0"/>
                <a:cs typeface="Arial" panose="020B0604020202020204" pitchFamily="34" charset="0"/>
              </a:rPr>
              <a:t>fox’s</a:t>
            </a:r>
            <a:r>
              <a:rPr lang="zh-CN" altLang="en-US" sz="1300" dirty="0">
                <a:latin typeface="Arial" panose="020B0604020202020204" pitchFamily="34" charset="0"/>
                <a:cs typeface="Arial" panose="020B0604020202020204" pitchFamily="34" charset="0"/>
              </a:rPr>
              <a:t> </a:t>
            </a:r>
            <a:r>
              <a:rPr lang="en-US" altLang="zh-CN" sz="1300" dirty="0">
                <a:latin typeface="Arial" panose="020B0604020202020204" pitchFamily="34" charset="0"/>
                <a:cs typeface="Arial" panose="020B0604020202020204" pitchFamily="34" charset="0"/>
              </a:rPr>
              <a:t>head (not learned)</a:t>
            </a:r>
            <a:endParaRPr lang="zh-CN" altLang="en-US" sz="1300" dirty="0">
              <a:latin typeface="Abadi" panose="020B0604020104020204" pitchFamily="34" charset="0"/>
            </a:endParaRPr>
          </a:p>
        </p:txBody>
      </p:sp>
      <p:sp>
        <p:nvSpPr>
          <p:cNvPr id="23" name="副标题 2">
            <a:extLst>
              <a:ext uri="{FF2B5EF4-FFF2-40B4-BE49-F238E27FC236}">
                <a16:creationId xmlns:a16="http://schemas.microsoft.com/office/drawing/2014/main" id="{CB41241B-9E69-45AA-B67D-775E0011137F}"/>
              </a:ext>
            </a:extLst>
          </p:cNvPr>
          <p:cNvSpPr txBox="1">
            <a:spLocks/>
          </p:cNvSpPr>
          <p:nvPr/>
        </p:nvSpPr>
        <p:spPr>
          <a:xfrm rot="5400000">
            <a:off x="10225053" y="4013033"/>
            <a:ext cx="1781951" cy="47766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1700" dirty="0">
                <a:latin typeface="Arial" panose="020B0604020202020204" pitchFamily="34" charset="0"/>
                <a:cs typeface="Arial" panose="020B0604020202020204" pitchFamily="34" charset="0"/>
              </a:rPr>
              <a:t>Answer</a:t>
            </a:r>
            <a:endParaRPr lang="zh-CN" altLang="en-US" sz="1700" dirty="0">
              <a:latin typeface="Abadi" panose="020B0604020104020204" pitchFamily="34" charset="0"/>
            </a:endParaRPr>
          </a:p>
        </p:txBody>
      </p:sp>
    </p:spTree>
    <p:extLst>
      <p:ext uri="{BB962C8B-B14F-4D97-AF65-F5344CB8AC3E}">
        <p14:creationId xmlns:p14="http://schemas.microsoft.com/office/powerpoint/2010/main" val="33502231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副标题 2">
            <a:extLst>
              <a:ext uri="{FF2B5EF4-FFF2-40B4-BE49-F238E27FC236}">
                <a16:creationId xmlns:a16="http://schemas.microsoft.com/office/drawing/2014/main" id="{60DBAC83-F55B-4761-B705-B03A73E42E51}"/>
              </a:ext>
            </a:extLst>
          </p:cNvPr>
          <p:cNvSpPr txBox="1">
            <a:spLocks/>
          </p:cNvSpPr>
          <p:nvPr/>
        </p:nvSpPr>
        <p:spPr>
          <a:xfrm>
            <a:off x="0" y="59663"/>
            <a:ext cx="6421120" cy="5657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dirty="0">
                <a:latin typeface="Arial" panose="020B0604020202020204" pitchFamily="34" charset="0"/>
                <a:cs typeface="Arial" panose="020B0604020202020204" pitchFamily="34" charset="0"/>
              </a:rPr>
              <a:t>Experimental Results</a:t>
            </a:r>
          </a:p>
        </p:txBody>
      </p:sp>
      <p:pic>
        <p:nvPicPr>
          <p:cNvPr id="3" name="图片 2">
            <a:extLst>
              <a:ext uri="{FF2B5EF4-FFF2-40B4-BE49-F238E27FC236}">
                <a16:creationId xmlns:a16="http://schemas.microsoft.com/office/drawing/2014/main" id="{F0B3DDDD-0C65-4F65-AC76-8E76923DBE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2160" y="1345279"/>
            <a:ext cx="9001760" cy="2168948"/>
          </a:xfrm>
          <a:prstGeom prst="rect">
            <a:avLst/>
          </a:prstGeom>
        </p:spPr>
      </p:pic>
      <p:sp>
        <p:nvSpPr>
          <p:cNvPr id="7" name="文本框 6">
            <a:extLst>
              <a:ext uri="{FF2B5EF4-FFF2-40B4-BE49-F238E27FC236}">
                <a16:creationId xmlns:a16="http://schemas.microsoft.com/office/drawing/2014/main" id="{AA51B868-7D87-4DC6-A545-AF24917FD8A1}"/>
              </a:ext>
            </a:extLst>
          </p:cNvPr>
          <p:cNvSpPr txBox="1"/>
          <p:nvPr/>
        </p:nvSpPr>
        <p:spPr>
          <a:xfrm>
            <a:off x="3616960" y="152290"/>
            <a:ext cx="6156960" cy="646331"/>
          </a:xfrm>
          <a:prstGeom prst="rect">
            <a:avLst/>
          </a:prstGeom>
          <a:noFill/>
        </p:spPr>
        <p:txBody>
          <a:bodyPr wrap="square">
            <a:spAutoFit/>
          </a:bodyPr>
          <a:lstStyle/>
          <a:p>
            <a:pPr marL="0" indent="0">
              <a:buNone/>
            </a:pPr>
            <a:r>
              <a:rPr lang="en-US" altLang="zh-CN" dirty="0">
                <a:latin typeface="Arial" panose="020B0604020202020204" pitchFamily="34" charset="0"/>
                <a:cs typeface="Arial" panose="020B0604020202020204" pitchFamily="34" charset="0"/>
              </a:rPr>
              <a:t> </a:t>
            </a:r>
            <a:r>
              <a:rPr lang="en-US" altLang="zh-CN" dirty="0">
                <a:solidFill>
                  <a:srgbClr val="C00000"/>
                </a:solidFill>
                <a:latin typeface="Arial" panose="020B0604020202020204" pitchFamily="34" charset="0"/>
                <a:cs typeface="Arial" panose="020B0604020202020204" pitchFamily="34" charset="0"/>
              </a:rPr>
              <a:t>* Images from ILSVRC2012 (ImageNet 1K) Val and Test</a:t>
            </a:r>
          </a:p>
          <a:p>
            <a:pPr marL="0" indent="0">
              <a:buNone/>
            </a:pPr>
            <a:r>
              <a:rPr lang="en-US" altLang="zh-CN" dirty="0">
                <a:solidFill>
                  <a:srgbClr val="C00000"/>
                </a:solidFill>
                <a:latin typeface="Arial" panose="020B0604020202020204" pitchFamily="34" charset="0"/>
                <a:cs typeface="Arial" panose="020B0604020202020204" pitchFamily="34" charset="0"/>
              </a:rPr>
              <a:t> * Pretrained model – </a:t>
            </a:r>
            <a:r>
              <a:rPr lang="en-US" altLang="zh-CN" dirty="0" err="1">
                <a:solidFill>
                  <a:srgbClr val="C00000"/>
                </a:solidFill>
                <a:latin typeface="Arial" panose="020B0604020202020204" pitchFamily="34" charset="0"/>
                <a:cs typeface="Arial" panose="020B0604020202020204" pitchFamily="34" charset="0"/>
              </a:rPr>
              <a:t>ViT</a:t>
            </a:r>
            <a:r>
              <a:rPr lang="en-US" altLang="zh-CN" dirty="0">
                <a:solidFill>
                  <a:srgbClr val="C00000"/>
                </a:solidFill>
                <a:latin typeface="Arial" panose="020B0604020202020204" pitchFamily="34" charset="0"/>
                <a:cs typeface="Arial" panose="020B0604020202020204" pitchFamily="34" charset="0"/>
              </a:rPr>
              <a:t> Base (MAE) patch16</a:t>
            </a:r>
            <a:endParaRPr lang="en-US" altLang="zh-CN" dirty="0">
              <a:latin typeface="Arial" panose="020B0604020202020204" pitchFamily="34" charset="0"/>
              <a:cs typeface="Arial" panose="020B0604020202020204" pitchFamily="34" charset="0"/>
            </a:endParaRPr>
          </a:p>
        </p:txBody>
      </p:sp>
      <p:pic>
        <p:nvPicPr>
          <p:cNvPr id="6" name="图片 5">
            <a:extLst>
              <a:ext uri="{FF2B5EF4-FFF2-40B4-BE49-F238E27FC236}">
                <a16:creationId xmlns:a16="http://schemas.microsoft.com/office/drawing/2014/main" id="{46DE7563-93C7-42AD-AE59-6BCD0FE2269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2159" y="4265032"/>
            <a:ext cx="9001763" cy="2168948"/>
          </a:xfrm>
          <a:prstGeom prst="rect">
            <a:avLst/>
          </a:prstGeom>
        </p:spPr>
      </p:pic>
      <p:sp>
        <p:nvSpPr>
          <p:cNvPr id="12" name="副标题 2">
            <a:extLst>
              <a:ext uri="{FF2B5EF4-FFF2-40B4-BE49-F238E27FC236}">
                <a16:creationId xmlns:a16="http://schemas.microsoft.com/office/drawing/2014/main" id="{29D79C13-9DAB-43A9-BBAE-27B82403F5B1}"/>
              </a:ext>
            </a:extLst>
          </p:cNvPr>
          <p:cNvSpPr txBox="1">
            <a:spLocks/>
          </p:cNvSpPr>
          <p:nvPr/>
        </p:nvSpPr>
        <p:spPr>
          <a:xfrm>
            <a:off x="772160" y="3890840"/>
            <a:ext cx="3075498" cy="48911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200" dirty="0">
                <a:latin typeface="Arial" panose="020B0604020202020204" pitchFamily="34" charset="0"/>
                <a:cs typeface="Arial" panose="020B0604020202020204" pitchFamily="34" charset="0"/>
              </a:rPr>
              <a:t>fox’s</a:t>
            </a:r>
            <a:r>
              <a:rPr lang="zh-CN" altLang="en-US" sz="2200" dirty="0">
                <a:latin typeface="Arial" panose="020B0604020202020204" pitchFamily="34" charset="0"/>
                <a:cs typeface="Arial" panose="020B0604020202020204" pitchFamily="34" charset="0"/>
              </a:rPr>
              <a:t> </a:t>
            </a:r>
            <a:r>
              <a:rPr lang="en-US" altLang="zh-CN" sz="2200" dirty="0">
                <a:latin typeface="Arial" panose="020B0604020202020204" pitchFamily="34" charset="0"/>
                <a:cs typeface="Arial" panose="020B0604020202020204" pitchFamily="34" charset="0"/>
              </a:rPr>
              <a:t>face (learned)</a:t>
            </a:r>
            <a:endParaRPr lang="zh-CN" altLang="en-US" sz="2200" dirty="0">
              <a:latin typeface="Abadi" panose="020B0604020104020204" pitchFamily="34" charset="0"/>
            </a:endParaRPr>
          </a:p>
        </p:txBody>
      </p:sp>
      <p:sp>
        <p:nvSpPr>
          <p:cNvPr id="10" name="副标题 2">
            <a:extLst>
              <a:ext uri="{FF2B5EF4-FFF2-40B4-BE49-F238E27FC236}">
                <a16:creationId xmlns:a16="http://schemas.microsoft.com/office/drawing/2014/main" id="{0C69B67F-8244-4D79-EF13-E0EB65C6D345}"/>
              </a:ext>
            </a:extLst>
          </p:cNvPr>
          <p:cNvSpPr txBox="1">
            <a:spLocks/>
          </p:cNvSpPr>
          <p:nvPr/>
        </p:nvSpPr>
        <p:spPr>
          <a:xfrm>
            <a:off x="772159" y="999586"/>
            <a:ext cx="3075498" cy="48911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200" dirty="0">
                <a:latin typeface="Arial" panose="020B0604020202020204" pitchFamily="34" charset="0"/>
                <a:cs typeface="Arial" panose="020B0604020202020204" pitchFamily="34" charset="0"/>
              </a:rPr>
              <a:t>fox’s</a:t>
            </a:r>
            <a:r>
              <a:rPr lang="zh-CN" altLang="en-US" sz="2200" dirty="0">
                <a:latin typeface="Arial" panose="020B0604020202020204" pitchFamily="34" charset="0"/>
                <a:cs typeface="Arial" panose="020B0604020202020204" pitchFamily="34" charset="0"/>
              </a:rPr>
              <a:t> </a:t>
            </a:r>
            <a:r>
              <a:rPr lang="en-US" altLang="zh-CN" sz="2200" dirty="0">
                <a:latin typeface="Arial" panose="020B0604020202020204" pitchFamily="34" charset="0"/>
                <a:cs typeface="Arial" panose="020B0604020202020204" pitchFamily="34" charset="0"/>
              </a:rPr>
              <a:t>head (not learned)</a:t>
            </a:r>
            <a:endParaRPr lang="zh-CN" altLang="en-US" sz="2200" dirty="0">
              <a:latin typeface="Abadi" panose="020B0604020104020204" pitchFamily="34" charset="0"/>
            </a:endParaRPr>
          </a:p>
        </p:txBody>
      </p:sp>
    </p:spTree>
    <p:extLst>
      <p:ext uri="{BB962C8B-B14F-4D97-AF65-F5344CB8AC3E}">
        <p14:creationId xmlns:p14="http://schemas.microsoft.com/office/powerpoint/2010/main" val="30485010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副标题 2">
            <a:extLst>
              <a:ext uri="{FF2B5EF4-FFF2-40B4-BE49-F238E27FC236}">
                <a16:creationId xmlns:a16="http://schemas.microsoft.com/office/drawing/2014/main" id="{60DBAC83-F55B-4761-B705-B03A73E42E51}"/>
              </a:ext>
            </a:extLst>
          </p:cNvPr>
          <p:cNvSpPr txBox="1">
            <a:spLocks/>
          </p:cNvSpPr>
          <p:nvPr/>
        </p:nvSpPr>
        <p:spPr>
          <a:xfrm>
            <a:off x="0" y="59663"/>
            <a:ext cx="6421120" cy="5657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dirty="0">
                <a:latin typeface="Arial" panose="020B0604020202020204" pitchFamily="34" charset="0"/>
                <a:cs typeface="Arial" panose="020B0604020202020204" pitchFamily="34" charset="0"/>
              </a:rPr>
              <a:t>Experimental Results</a:t>
            </a:r>
          </a:p>
        </p:txBody>
      </p:sp>
      <p:sp>
        <p:nvSpPr>
          <p:cNvPr id="7" name="文本框 6">
            <a:extLst>
              <a:ext uri="{FF2B5EF4-FFF2-40B4-BE49-F238E27FC236}">
                <a16:creationId xmlns:a16="http://schemas.microsoft.com/office/drawing/2014/main" id="{AA51B868-7D87-4DC6-A545-AF24917FD8A1}"/>
              </a:ext>
            </a:extLst>
          </p:cNvPr>
          <p:cNvSpPr txBox="1"/>
          <p:nvPr/>
        </p:nvSpPr>
        <p:spPr>
          <a:xfrm>
            <a:off x="3616960" y="152290"/>
            <a:ext cx="6156960" cy="646331"/>
          </a:xfrm>
          <a:prstGeom prst="rect">
            <a:avLst/>
          </a:prstGeom>
          <a:noFill/>
        </p:spPr>
        <p:txBody>
          <a:bodyPr wrap="square">
            <a:spAutoFit/>
          </a:bodyPr>
          <a:lstStyle/>
          <a:p>
            <a:pPr marL="0" indent="0">
              <a:buNone/>
            </a:pPr>
            <a:r>
              <a:rPr lang="en-US" altLang="zh-CN" dirty="0">
                <a:latin typeface="Arial" panose="020B0604020202020204" pitchFamily="34" charset="0"/>
                <a:cs typeface="Arial" panose="020B0604020202020204" pitchFamily="34" charset="0"/>
              </a:rPr>
              <a:t> </a:t>
            </a:r>
            <a:r>
              <a:rPr lang="en-US" altLang="zh-CN" dirty="0">
                <a:solidFill>
                  <a:srgbClr val="C00000"/>
                </a:solidFill>
                <a:latin typeface="Arial" panose="020B0604020202020204" pitchFamily="34" charset="0"/>
                <a:cs typeface="Arial" panose="020B0604020202020204" pitchFamily="34" charset="0"/>
              </a:rPr>
              <a:t>* Images from ILSVRC2012 (ImageNet 1K) Val and Test</a:t>
            </a:r>
          </a:p>
          <a:p>
            <a:pPr marL="0" indent="0">
              <a:buNone/>
            </a:pPr>
            <a:r>
              <a:rPr lang="en-US" altLang="zh-CN" dirty="0">
                <a:solidFill>
                  <a:srgbClr val="C00000"/>
                </a:solidFill>
                <a:latin typeface="Arial" panose="020B0604020202020204" pitchFamily="34" charset="0"/>
                <a:cs typeface="Arial" panose="020B0604020202020204" pitchFamily="34" charset="0"/>
              </a:rPr>
              <a:t> * Pretrained model – </a:t>
            </a:r>
            <a:r>
              <a:rPr lang="en-US" altLang="zh-CN" dirty="0" err="1">
                <a:solidFill>
                  <a:srgbClr val="C00000"/>
                </a:solidFill>
                <a:latin typeface="Arial" panose="020B0604020202020204" pitchFamily="34" charset="0"/>
                <a:cs typeface="Arial" panose="020B0604020202020204" pitchFamily="34" charset="0"/>
              </a:rPr>
              <a:t>ViT</a:t>
            </a:r>
            <a:r>
              <a:rPr lang="en-US" altLang="zh-CN" dirty="0">
                <a:solidFill>
                  <a:srgbClr val="C00000"/>
                </a:solidFill>
                <a:latin typeface="Arial" panose="020B0604020202020204" pitchFamily="34" charset="0"/>
                <a:cs typeface="Arial" panose="020B0604020202020204" pitchFamily="34" charset="0"/>
              </a:rPr>
              <a:t> Base (MAE) patch16</a:t>
            </a:r>
            <a:endParaRPr lang="en-US" altLang="zh-CN" dirty="0">
              <a:latin typeface="Arial" panose="020B0604020202020204" pitchFamily="34" charset="0"/>
              <a:cs typeface="Arial" panose="020B0604020202020204" pitchFamily="34" charset="0"/>
            </a:endParaRPr>
          </a:p>
        </p:txBody>
      </p:sp>
      <p:sp>
        <p:nvSpPr>
          <p:cNvPr id="12" name="副标题 2">
            <a:extLst>
              <a:ext uri="{FF2B5EF4-FFF2-40B4-BE49-F238E27FC236}">
                <a16:creationId xmlns:a16="http://schemas.microsoft.com/office/drawing/2014/main" id="{29D79C13-9DAB-43A9-BBAE-27B82403F5B1}"/>
              </a:ext>
            </a:extLst>
          </p:cNvPr>
          <p:cNvSpPr txBox="1">
            <a:spLocks/>
          </p:cNvSpPr>
          <p:nvPr/>
        </p:nvSpPr>
        <p:spPr>
          <a:xfrm>
            <a:off x="772160" y="3890840"/>
            <a:ext cx="3075498" cy="48911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200" dirty="0">
                <a:latin typeface="Arial" panose="020B0604020202020204" pitchFamily="34" charset="0"/>
                <a:cs typeface="Arial" panose="020B0604020202020204" pitchFamily="34" charset="0"/>
              </a:rPr>
              <a:t>dog’s</a:t>
            </a:r>
            <a:r>
              <a:rPr lang="zh-CN" altLang="en-US" sz="2200" dirty="0">
                <a:latin typeface="Arial" panose="020B0604020202020204" pitchFamily="34" charset="0"/>
                <a:cs typeface="Arial" panose="020B0604020202020204" pitchFamily="34" charset="0"/>
              </a:rPr>
              <a:t> </a:t>
            </a:r>
            <a:r>
              <a:rPr lang="en-US" altLang="zh-CN" sz="2200" dirty="0">
                <a:latin typeface="Arial" panose="020B0604020202020204" pitchFamily="34" charset="0"/>
                <a:cs typeface="Arial" panose="020B0604020202020204" pitchFamily="34" charset="0"/>
              </a:rPr>
              <a:t>face (learned)</a:t>
            </a:r>
            <a:endParaRPr lang="zh-CN" altLang="en-US" sz="2200" dirty="0">
              <a:latin typeface="Abadi" panose="020B0604020104020204" pitchFamily="34" charset="0"/>
            </a:endParaRPr>
          </a:p>
        </p:txBody>
      </p:sp>
      <p:pic>
        <p:nvPicPr>
          <p:cNvPr id="8" name="图片 7">
            <a:extLst>
              <a:ext uri="{FF2B5EF4-FFF2-40B4-BE49-F238E27FC236}">
                <a16:creationId xmlns:a16="http://schemas.microsoft.com/office/drawing/2014/main" id="{D627DAB8-DED5-4F51-B50C-3C46367E9C56}"/>
              </a:ext>
            </a:extLst>
          </p:cNvPr>
          <p:cNvPicPr>
            <a:picLocks noChangeAspect="1"/>
          </p:cNvPicPr>
          <p:nvPr/>
        </p:nvPicPr>
        <p:blipFill>
          <a:blip r:embed="rId3"/>
          <a:stretch>
            <a:fillRect/>
          </a:stretch>
        </p:blipFill>
        <p:spPr>
          <a:xfrm>
            <a:off x="772160" y="1345608"/>
            <a:ext cx="9001764" cy="2168949"/>
          </a:xfrm>
          <a:prstGeom prst="rect">
            <a:avLst/>
          </a:prstGeom>
        </p:spPr>
      </p:pic>
      <p:pic>
        <p:nvPicPr>
          <p:cNvPr id="10" name="图片 9">
            <a:extLst>
              <a:ext uri="{FF2B5EF4-FFF2-40B4-BE49-F238E27FC236}">
                <a16:creationId xmlns:a16="http://schemas.microsoft.com/office/drawing/2014/main" id="{0576FECB-D382-47CA-B9F6-BF1CF4EE4A50}"/>
              </a:ext>
            </a:extLst>
          </p:cNvPr>
          <p:cNvPicPr>
            <a:picLocks noChangeAspect="1"/>
          </p:cNvPicPr>
          <p:nvPr/>
        </p:nvPicPr>
        <p:blipFill>
          <a:blip r:embed="rId4"/>
          <a:stretch>
            <a:fillRect/>
          </a:stretch>
        </p:blipFill>
        <p:spPr>
          <a:xfrm>
            <a:off x="772160" y="4226615"/>
            <a:ext cx="9001760" cy="2168948"/>
          </a:xfrm>
          <a:prstGeom prst="rect">
            <a:avLst/>
          </a:prstGeom>
        </p:spPr>
      </p:pic>
      <p:sp>
        <p:nvSpPr>
          <p:cNvPr id="9" name="副标题 2">
            <a:extLst>
              <a:ext uri="{FF2B5EF4-FFF2-40B4-BE49-F238E27FC236}">
                <a16:creationId xmlns:a16="http://schemas.microsoft.com/office/drawing/2014/main" id="{6738BC16-F5CA-F405-5D63-CDF5BE9768EA}"/>
              </a:ext>
            </a:extLst>
          </p:cNvPr>
          <p:cNvSpPr txBox="1">
            <a:spLocks/>
          </p:cNvSpPr>
          <p:nvPr/>
        </p:nvSpPr>
        <p:spPr>
          <a:xfrm>
            <a:off x="772159" y="1029723"/>
            <a:ext cx="3471067" cy="48911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200" dirty="0">
                <a:latin typeface="Arial" panose="020B0604020202020204" pitchFamily="34" charset="0"/>
                <a:cs typeface="Arial" panose="020B0604020202020204" pitchFamily="34" charset="0"/>
              </a:rPr>
              <a:t>dog’s</a:t>
            </a:r>
            <a:r>
              <a:rPr lang="zh-CN" altLang="en-US" sz="2200" dirty="0">
                <a:latin typeface="Arial" panose="020B0604020202020204" pitchFamily="34" charset="0"/>
                <a:cs typeface="Arial" panose="020B0604020202020204" pitchFamily="34" charset="0"/>
              </a:rPr>
              <a:t> </a:t>
            </a:r>
            <a:r>
              <a:rPr lang="en-US" altLang="zh-CN" sz="2200" dirty="0">
                <a:latin typeface="Arial" panose="020B0604020202020204" pitchFamily="34" charset="0"/>
                <a:cs typeface="Arial" panose="020B0604020202020204" pitchFamily="34" charset="0"/>
              </a:rPr>
              <a:t>head (not learned)</a:t>
            </a:r>
            <a:endParaRPr lang="zh-CN" altLang="en-US" sz="2200" dirty="0">
              <a:latin typeface="Abadi" panose="020B0604020104020204" pitchFamily="34" charset="0"/>
            </a:endParaRPr>
          </a:p>
        </p:txBody>
      </p:sp>
    </p:spTree>
    <p:extLst>
      <p:ext uri="{BB962C8B-B14F-4D97-AF65-F5344CB8AC3E}">
        <p14:creationId xmlns:p14="http://schemas.microsoft.com/office/powerpoint/2010/main" val="2939385127"/>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1433</TotalTime>
  <Words>1005</Words>
  <Application>Microsoft Office PowerPoint</Application>
  <PresentationFormat>宽屏</PresentationFormat>
  <Paragraphs>171</Paragraphs>
  <Slides>17</Slides>
  <Notes>15</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17</vt:i4>
      </vt:variant>
    </vt:vector>
  </HeadingPairs>
  <TitlesOfParts>
    <vt:vector size="25" baseType="lpstr">
      <vt:lpstr>-apple-system</vt:lpstr>
      <vt:lpstr>NimbusRomNo9L-Regu</vt:lpstr>
      <vt:lpstr>等线</vt:lpstr>
      <vt:lpstr>等线 Light</vt:lpstr>
      <vt:lpstr>Abadi</vt:lpstr>
      <vt:lpstr>Arial</vt:lpstr>
      <vt:lpstr>Tahoma</vt:lpstr>
      <vt:lpstr>Office 主题​​</vt:lpstr>
      <vt:lpstr>Visual Query Semantics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Pretrain Unlearning</dc:title>
  <dc:creator>Wang Junxiao</dc:creator>
  <cp:lastModifiedBy>Wang Junxiao</cp:lastModifiedBy>
  <cp:revision>452</cp:revision>
  <dcterms:created xsi:type="dcterms:W3CDTF">2022-05-01T22:09:11Z</dcterms:created>
  <dcterms:modified xsi:type="dcterms:W3CDTF">2022-05-05T08:55:54Z</dcterms:modified>
</cp:coreProperties>
</file>